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Relationships xmlns="http://schemas.openxmlformats.org/package/2006/relationships"><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Lst>
  <p:notesMasterIdLst>
    <p:notesMasterId r:id="rId3"/>
  </p:notesMasterIdLst>
  <p:sldIdLst>
    <p:sldId id="264" r:id="rId4"/>
    <p:sldId id="266"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岡井 悠斗(okai-yuuto.v67)" initials="岡井" lastIdx="1" clrIdx="0">
    <p:extLst>
      <p:ext uri="{19B8F6BF-5375-455C-9EA6-DF929625EA0E}">
        <p15:presenceInfo xmlns:p15="http://schemas.microsoft.com/office/powerpoint/2012/main" userId="S::OYHQV@lansys.mhlw.go.jp::6d3f8ed0-7be1-4fcc-8640-4e656921ef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94"/>
    <p:restoredTop sz="94660"/>
  </p:normalViewPr>
  <p:slideViewPr>
    <p:cSldViewPr>
      <p:cViewPr varScale="0">
        <p:scale>
          <a:sx n="90" d="100"/>
          <a:sy n="90" d="100"/>
        </p:scale>
        <p:origin x="-1548" y="64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Relationships xmlns="http://schemas.openxmlformats.org/package/2006/relationships"><Relationship Id="rId1" Type="http://schemas.openxmlformats.org/officeDocument/2006/relationships/theme" Target="theme/theme1.xml" /><Relationship Id="rId2" Type="http://schemas.openxmlformats.org/officeDocument/2006/relationships/slideMaster" Target="slideMasters/slideMaster1.xml" /><Relationship Id="rId3" Type="http://schemas.openxmlformats.org/officeDocument/2006/relationships/notesMaster" Target="notesMasters/notes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 Id="rId9" Type="http://schemas.openxmlformats.org/officeDocument/2006/relationships/commentAuthors" Target="commentAuthors.xml" /></Relationships>
</file>

<file path=ppt/notesMasters/_rels/notesMaster1.xml.rels><?xml version="1.0" encoding="UTF-8"?><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37"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1038"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t>2015/2/5</a:t>
            </a:fld>
            <a:endParaRPr kumimoji="1" lang="ja-JP" altLang="en-US"/>
          </a:p>
        </p:txBody>
      </p:sp>
      <p:sp>
        <p:nvSpPr>
          <p:cNvPr id="1039" name="スライド イメージ プレースホルダー 3"/>
          <p:cNvSpPr>
            <a:spLocks noGrp="1" noRot="1" noChangeAspect="1"/>
          </p:cNvSpPr>
          <p:nvPr>
            <p:ph type="sldImg" idx="2"/>
          </p:nvPr>
        </p:nvSpPr>
        <p:spPr>
          <a:xfrm>
            <a:off x="2113397" y="745450"/>
            <a:ext cx="2580405" cy="3727252"/>
          </a:xfrm>
          <a:prstGeom prst="rect">
            <a:avLst/>
          </a:prstGeom>
          <a:noFill/>
          <a:ln w="12700">
            <a:solidFill>
              <a:prstClr val="black"/>
            </a:solidFill>
          </a:ln>
        </p:spPr>
        <p:txBody>
          <a:bodyPr vert="horz" lIns="91440" tIns="45720" rIns="91440" bIns="45720" rtlCol="0" anchor="ctr"/>
          <a:lstStyle/>
          <a:p>
            <a:endParaRPr lang="ja-JP" altLang="en-US"/>
          </a:p>
        </p:txBody>
      </p:sp>
      <p:sp>
        <p:nvSpPr>
          <p:cNvPr id="1040"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1041"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1042"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0" name=""/>
        <p:cNvGrpSpPr/>
        <p:nvPr/>
      </p:nvGrpSpPr>
      <p:grpSpPr>
        <a:xfrm>
          <a:off x="0" y="0"/>
          <a:ext cx="0" cy="0"/>
          <a:chOff x="0" y="0"/>
          <a:chExt cx="0" cy="0"/>
        </a:xfrm>
      </p:grpSpPr>
      <p:sp>
        <p:nvSpPr>
          <p:cNvPr id="1031" name="Title 1"/>
          <p:cNvSpPr>
            <a:spLocks noGrp="1"/>
          </p:cNvSpPr>
          <p:nvPr>
            <p:ph type="title"/>
          </p:nvPr>
        </p:nvSpPr>
        <p:spPr/>
        <p:txBody>
          <a:bodyPr/>
          <a:lstStyle/>
          <a:p>
            <a:r>
              <a:rPr lang="ja-JP" altLang="en-US"/>
              <a:t>マスター タイトルの書式設定</a:t>
            </a:r>
            <a:endParaRPr lang="en-US" dirty="0"/>
          </a:p>
        </p:txBody>
      </p:sp>
      <p:sp>
        <p:nvSpPr>
          <p:cNvPr id="1032"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3" name="Date Placeholder 3"/>
          <p:cNvSpPr>
            <a:spLocks noGrp="1"/>
          </p:cNvSpPr>
          <p:nvPr>
            <p:ph type="dt" sz="half" idx="10"/>
          </p:nvPr>
        </p:nvSpPr>
        <p:spPr/>
        <p:txBody>
          <a:bodyPr/>
          <a:lstStyle/>
          <a:p>
            <a:fld id="{C19962C4-3551-E24B-9461-E7768A7EA34C}" type="datetimeFigureOut">
              <a:rPr kumimoji="1" lang="ja-JP" altLang="en-US" smtClean="0"/>
              <a:t>2023/4/25</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21967CDD-C643-8548-B173-7AC3B130C19A}" type="slidenum">
              <a:rPr kumimoji="1" lang="ja-JP" altLang="en-US" smtClean="0"/>
              <a:t>‹#›</a:t>
            </a:fld>
            <a:endParaRPr kumimoji="1" lang="ja-JP" altLang="en-US"/>
          </a:p>
        </p:txBody>
      </p:sp>
    </p:spTree>
    <p:extLst>
      <p:ext uri="{BB962C8B-B14F-4D97-AF65-F5344CB8AC3E}">
        <p14:creationId xmlns:p14="http://schemas.microsoft.com/office/powerpoint/2010/main" val="2776662364"/>
      </p:ext>
    </p:extLst>
  </p:cSld>
  <p:clrMapOvr>
    <a:masterClrMapping/>
  </p:clrMapOvr>
</p:sldLayout>
</file>

<file path=ppt/slideMasters/_rels/slideMaster1.xml.rels><?xml version="1.0" encoding="UTF-8"?><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0"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19962C4-3551-E24B-9461-E7768A7EA34C}" type="datetimeFigureOut">
              <a:rPr kumimoji="1" lang="ja-JP" altLang="en-US" smtClean="0"/>
              <a:t>2023/4/25</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1967CDD-C643-8548-B173-7AC3B130C19A}" type="slidenum">
              <a:rPr kumimoji="1" lang="ja-JP" altLang="en-US" smtClean="0"/>
              <a:t>‹#›</a:t>
            </a:fld>
            <a:endParaRPr kumimoji="1" lang="ja-JP" altLang="en-US"/>
          </a:p>
        </p:txBody>
      </p:sp>
    </p:spTree>
    <p:extLst>
      <p:ext uri="{BB962C8B-B14F-4D97-AF65-F5344CB8AC3E}">
        <p14:creationId xmlns:p14="http://schemas.microsoft.com/office/powerpoint/2010/main" val="293828182"/>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Relationships xmlns="http://schemas.openxmlformats.org/package/2006/relationships"><Relationship Id="rId1" Type="http://schemas.openxmlformats.org/officeDocument/2006/relationships/image" Target="../media/image1.emf" /><Relationship Id="rId2" Type="http://schemas.openxmlformats.org/officeDocument/2006/relationships/image" Target="../media/image2.emf" /><Relationship Id="rId3" Type="http://schemas.openxmlformats.org/officeDocument/2006/relationships/slideLayout" Target="../slideLayouts/slideLayout1.xml" /></Relationships>
</file>

<file path=ppt/slides/_rels/slide2.xml.rels><?xml version="1.0" encoding="UTF-8"?><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a:xfrm>
          <a:off x="0" y="0"/>
          <a:ext cx="0" cy="0"/>
          <a:chOff x="0" y="0"/>
          <a:chExt cx="0" cy="0"/>
        </a:xfrm>
      </p:grpSpPr>
      <p:grpSp>
        <p:nvGrpSpPr>
          <p:cNvPr id="1044" name="グループ 45"/>
          <p:cNvGrpSpPr/>
          <p:nvPr/>
        </p:nvGrpSpPr>
        <p:grpSpPr>
          <a:xfrm>
            <a:off x="367455" y="239503"/>
            <a:ext cx="6124780" cy="1492019"/>
            <a:chOff x="367455" y="239503"/>
            <a:chExt cx="6124780" cy="1492019"/>
          </a:xfrm>
        </p:grpSpPr>
        <p:sp>
          <p:nvSpPr>
            <p:cNvPr id="1045" name="正方形/長方形 11"/>
            <p:cNvSpPr/>
            <p:nvPr/>
          </p:nvSpPr>
          <p:spPr>
            <a:xfrm>
              <a:off x="379768" y="493239"/>
              <a:ext cx="6112467" cy="1238283"/>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1046" name="テキスト ボックス 17"/>
            <p:cNvSpPr txBox="1"/>
            <p:nvPr/>
          </p:nvSpPr>
          <p:spPr>
            <a:xfrm>
              <a:off x="367455" y="493239"/>
              <a:ext cx="6066562" cy="70699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50"/>
                </a:spcBef>
                <a:spcAft>
                  <a:spcPts val="50"/>
                </a:spcAft>
                <a:buClrTx/>
                <a:buSzTx/>
                <a:buFontTx/>
                <a:buNone/>
                <a:tabLst/>
                <a:defRPr/>
              </a:pPr>
              <a:r>
                <a:rPr kumimoji="1" lang="ja-JP" altLang="en-US" sz="2000" b="1" i="0" u="none" strike="noStrike" kern="1200" cap="none" spc="5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令和6年10月分</a:t>
              </a:r>
              <a:r>
                <a:rPr kumimoji="1" lang="ja-JP" altLang="en-US" sz="2000" b="1" i="0" u="none" strike="noStrike" kern="1200" cap="none" spc="5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から児童手当の制度が</a:t>
              </a:r>
              <a:r>
                <a:rPr kumimoji="1" lang="ja-JP" altLang="en-US" sz="2000" b="1" i="0" u="none" strike="noStrike" kern="1200" cap="none" spc="5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rPr>
                <a:t>一部変更となりました。</a:t>
              </a:r>
              <a:endParaRPr kumimoji="1" lang="ja-JP" altLang="en-US" sz="2000" b="1" i="0" u="none" strike="noStrike" kern="1200" cap="none" spc="5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endParaRPr>
            </a:p>
          </p:txBody>
        </p:sp>
        <p:sp>
          <p:nvSpPr>
            <p:cNvPr id="1047" name="角丸四角形 3"/>
            <p:cNvSpPr/>
            <p:nvPr/>
          </p:nvSpPr>
          <p:spPr>
            <a:xfrm>
              <a:off x="477766" y="1112106"/>
              <a:ext cx="5953466" cy="584515"/>
            </a:xfrm>
            <a:prstGeom prst="roundRect">
              <a:avLst>
                <a:gd name="adj"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highlight>
                  <a:srgbClr val="FFFF00"/>
                </a:highlight>
                <a:uLnTx/>
                <a:uFillTx/>
                <a:latin typeface="メイリオ" panose="020B0604030504040204" pitchFamily="50" charset="-128"/>
                <a:ea typeface="メイリオ" panose="020B0604030504040204" pitchFamily="50" charset="-128"/>
              </a:endParaRPr>
            </a:p>
          </p:txBody>
        </p:sp>
        <p:sp>
          <p:nvSpPr>
            <p:cNvPr id="1048" name="テキスト ボックス 46"/>
            <p:cNvSpPr txBox="1"/>
            <p:nvPr/>
          </p:nvSpPr>
          <p:spPr>
            <a:xfrm>
              <a:off x="580200" y="1127811"/>
              <a:ext cx="5793346" cy="553105"/>
            </a:xfrm>
            <a:prstGeom prst="rect">
              <a:avLst/>
            </a:prstGeom>
            <a:noFill/>
          </p:spPr>
          <p:txBody>
            <a:bodyPr wrap="square" lIns="91440" tIns="45720" rIns="91440" bIns="45720" rtlCol="0" anchor="t">
              <a:spAutoFit/>
            </a:bodyPr>
            <a:lstStyle/>
            <a:p>
              <a:pPr algn="l" defTabSz="457200">
                <a:defRPr/>
              </a:pPr>
              <a:r>
                <a:rPr lang="ja-JP" altLang="en-US" sz="1500"/>
                <a:t>※支給にあたっては、</a:t>
              </a:r>
              <a:r>
                <a:rPr lang="ja-JP" altLang="en-US" sz="1500" b="1" u="sng">
                  <a:solidFill>
                    <a:srgbClr val="FF0000"/>
                  </a:solidFill>
                </a:rPr>
                <a:t>申請が不要な場合</a:t>
              </a:r>
              <a:r>
                <a:rPr lang="ja-JP" altLang="en-US" sz="1500"/>
                <a:t>と</a:t>
              </a:r>
              <a:r>
                <a:rPr lang="ja-JP" altLang="en-US" sz="1500" b="1" u="sng">
                  <a:solidFill>
                    <a:srgbClr val="FF0000"/>
                  </a:solidFill>
                </a:rPr>
                <a:t>必要な場合</a:t>
              </a:r>
              <a:r>
                <a:rPr lang="ja-JP" altLang="en-US" sz="1500"/>
                <a:t>があります。</a:t>
              </a:r>
              <a:r>
                <a:rPr lang="ja-JP" altLang="en-US" sz="1500" b="1" u="sng">
                  <a:solidFill>
                    <a:srgbClr val="FF0000"/>
                  </a:solidFill>
                </a:rPr>
                <a:t>必ず裏面の支給手続きをご確認ください。</a:t>
              </a:r>
              <a:endParaRPr lang="ja-JP" sz="1500" b="1" u="sng">
                <a:solidFill>
                  <a:srgbClr val="FF0000"/>
                </a:solidFill>
              </a:endParaRPr>
            </a:p>
          </p:txBody>
        </p:sp>
        <p:sp>
          <p:nvSpPr>
            <p:cNvPr id="1049" name="テキスト ボックス 57"/>
            <p:cNvSpPr txBox="1"/>
            <p:nvPr/>
          </p:nvSpPr>
          <p:spPr>
            <a:xfrm>
              <a:off x="380315" y="239503"/>
              <a:ext cx="2082854" cy="338554"/>
            </a:xfrm>
            <a:prstGeom prst="rect">
              <a:avLst/>
            </a:prstGeom>
            <a:noFill/>
          </p:spPr>
          <p:txBody>
            <a:bodyPr wrap="square" rtlCol="0">
              <a:spAutoFit/>
            </a:bodyPr>
            <a:lstStyle/>
            <a:p>
              <a:r>
                <a:rPr kumimoji="1" lang="ja-JP" altLang="en-US" sz="1600" b="1" dirty="0">
                  <a:latin typeface="メイリオ" panose="020B0604030504040204" pitchFamily="50" charset="-128"/>
                  <a:ea typeface="メイリオ" panose="020B0604030504040204" pitchFamily="50" charset="-128"/>
                </a:rPr>
                <a:t>～大切なお知らせ～</a:t>
              </a:r>
            </a:p>
          </p:txBody>
        </p:sp>
      </p:grpSp>
      <p:grpSp>
        <p:nvGrpSpPr>
          <p:cNvPr id="1050" name="グループ 156"/>
          <p:cNvGrpSpPr/>
          <p:nvPr/>
        </p:nvGrpSpPr>
        <p:grpSpPr>
          <a:xfrm>
            <a:off x="403601" y="5636597"/>
            <a:ext cx="6110602" cy="407402"/>
            <a:chOff x="403601" y="5636597"/>
            <a:chExt cx="6110602" cy="407402"/>
          </a:xfrm>
        </p:grpSpPr>
        <p:sp>
          <p:nvSpPr>
            <p:cNvPr id="1051" name="正方形/長方形 83"/>
            <p:cNvSpPr/>
            <p:nvPr/>
          </p:nvSpPr>
          <p:spPr>
            <a:xfrm>
              <a:off x="403602" y="5636597"/>
              <a:ext cx="6110601" cy="36758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52" name="正方形/長方形 84"/>
            <p:cNvSpPr/>
            <p:nvPr/>
          </p:nvSpPr>
          <p:spPr>
            <a:xfrm>
              <a:off x="403601" y="5649329"/>
              <a:ext cx="118173" cy="35485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53" name="テキスト ボックス 77"/>
            <p:cNvSpPr txBox="1"/>
            <p:nvPr/>
          </p:nvSpPr>
          <p:spPr>
            <a:xfrm>
              <a:off x="431305" y="5644782"/>
              <a:ext cx="2281937" cy="399217"/>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2000">
                  <a:latin typeface="メイリオ"/>
                  <a:ea typeface="メイリオ"/>
                </a:rPr>
                <a:t>２</a:t>
              </a:r>
              <a:r>
                <a:rPr kumimoji="1" lang="en-US" altLang="ja-JP" dirty="0">
                  <a:latin typeface="メイリオ"/>
                  <a:ea typeface="メイリオ"/>
                </a:rPr>
                <a:t>. </a:t>
              </a:r>
              <a:r>
                <a:rPr kumimoji="1" lang="ja-JP" altLang="en-US">
                  <a:latin typeface="メイリオ"/>
                  <a:ea typeface="メイリオ"/>
                </a:rPr>
                <a:t>支給額</a:t>
              </a:r>
              <a:endParaRPr kumimoji="1" lang="ja-JP" altLang="en-US">
                <a:latin typeface="メイリオ"/>
                <a:ea typeface="メイリオ"/>
              </a:endParaRPr>
            </a:p>
          </p:txBody>
        </p:sp>
      </p:grpSp>
      <p:grpSp>
        <p:nvGrpSpPr>
          <p:cNvPr id="1054" name="グループ 160"/>
          <p:cNvGrpSpPr/>
          <p:nvPr/>
        </p:nvGrpSpPr>
        <p:grpSpPr>
          <a:xfrm>
            <a:off x="194758" y="7401697"/>
            <a:ext cx="6710353" cy="2593500"/>
            <a:chOff x="194758" y="7401697"/>
            <a:chExt cx="6710353" cy="2593500"/>
          </a:xfrm>
        </p:grpSpPr>
        <p:sp>
          <p:nvSpPr>
            <p:cNvPr id="1055" name="テキスト ボックス 35"/>
            <p:cNvSpPr txBox="1"/>
            <p:nvPr/>
          </p:nvSpPr>
          <p:spPr>
            <a:xfrm>
              <a:off x="200568" y="7938669"/>
              <a:ext cx="6507864" cy="964830"/>
            </a:xfrm>
            <a:prstGeom prst="rect">
              <a:avLst/>
            </a:prstGeom>
            <a:noFill/>
            <a:ln w="12700">
              <a:solidFill>
                <a:srgbClr val="92D050"/>
              </a:solidFill>
            </a:ln>
          </p:spPr>
          <p:txBody>
            <a:bodyPr wrap="square" lIns="91440" tIns="72000" rIns="91440" bIns="108000" rtlCol="0" anchor="t">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ご注意ください</a:t>
              </a:r>
              <a:r>
                <a:rPr kumimoji="1" lang="en-US" altLang="ja-JP" sz="1200" b="1" dirty="0">
                  <a:latin typeface="メイリオ" panose="020B0604030504040204" pitchFamily="50" charset="-128"/>
                  <a:ea typeface="メイリオ" panose="020B0604030504040204" pitchFamily="50" charset="-128"/>
                </a:rPr>
                <a:t>】</a:t>
              </a:r>
            </a:p>
            <a:p>
              <a:r>
                <a:rPr kumimoji="1" lang="ja-JP" altLang="en-US" sz="1300" dirty="0"/>
                <a:t>令和7年3月31日まで（必着）に申請があった場合は、支給月は遅れますが、令和6年10月分から遡って支給します。令和7年4月1日以降の申請となる場合は申請月の翌月分からの支給となりますのでご注意ください。</a:t>
              </a:r>
              <a:endParaRPr sz="1300"/>
            </a:p>
          </p:txBody>
        </p:sp>
        <p:grpSp>
          <p:nvGrpSpPr>
            <p:cNvPr id="1056" name="グループ 158"/>
            <p:cNvGrpSpPr/>
            <p:nvPr/>
          </p:nvGrpSpPr>
          <p:grpSpPr>
            <a:xfrm>
              <a:off x="411320" y="7401697"/>
              <a:ext cx="5851234" cy="477448"/>
              <a:chOff x="411320" y="7401697"/>
              <a:chExt cx="5851234" cy="477448"/>
            </a:xfrm>
          </p:grpSpPr>
          <p:sp>
            <p:nvSpPr>
              <p:cNvPr id="1057" name="テキスト ボックス 49"/>
              <p:cNvSpPr txBox="1"/>
              <p:nvPr/>
            </p:nvSpPr>
            <p:spPr>
              <a:xfrm>
                <a:off x="3717000" y="7485890"/>
                <a:ext cx="2322307" cy="368439"/>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l"/>
                <a:r>
                  <a:rPr lang="ja-JP" altLang="en-US" b="1" u="sng">
                    <a:solidFill>
                      <a:srgbClr val="FF0000"/>
                    </a:solidFill>
                  </a:rPr>
                  <a:t>令和7年2月末まで</a:t>
                </a:r>
                <a:endParaRPr b="1" u="sng">
                  <a:solidFill>
                    <a:srgbClr val="FF0000"/>
                  </a:solidFill>
                </a:endParaRPr>
              </a:p>
            </p:txBody>
          </p:sp>
          <p:sp>
            <p:nvSpPr>
              <p:cNvPr id="1058" name="角丸四角形 85"/>
              <p:cNvSpPr/>
              <p:nvPr/>
            </p:nvSpPr>
            <p:spPr>
              <a:xfrm>
                <a:off x="3288329" y="7401697"/>
                <a:ext cx="2974225" cy="477448"/>
              </a:xfrm>
              <a:prstGeom prst="roundRect">
                <a:avLst>
                  <a:gd name="adj" fmla="val 10638"/>
                </a:avLst>
              </a:prstGeom>
              <a:noFill/>
              <a:ln w="31750">
                <a:solidFill>
                  <a:srgbClr val="92D05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59" name="正方形/長方形 83"/>
              <p:cNvSpPr/>
              <p:nvPr/>
            </p:nvSpPr>
            <p:spPr>
              <a:xfrm>
                <a:off x="411320" y="7445443"/>
                <a:ext cx="2805057" cy="37949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60" name="正方形/長方形 84"/>
              <p:cNvSpPr/>
              <p:nvPr/>
            </p:nvSpPr>
            <p:spPr>
              <a:xfrm>
                <a:off x="415884" y="7444617"/>
                <a:ext cx="119399" cy="36635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61" name="テキスト ボックス 77"/>
              <p:cNvSpPr txBox="1"/>
              <p:nvPr/>
            </p:nvSpPr>
            <p:spPr>
              <a:xfrm>
                <a:off x="461902" y="7490993"/>
                <a:ext cx="1944322" cy="368439"/>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a:latin typeface="メイリオ"/>
                    <a:ea typeface="メイリオ"/>
                  </a:rPr>
                  <a:t>３</a:t>
                </a:r>
                <a:r>
                  <a:rPr kumimoji="1" lang="en-US" altLang="ja-JP" dirty="0">
                    <a:latin typeface="メイリオ"/>
                    <a:ea typeface="メイリオ"/>
                  </a:rPr>
                  <a:t>.申請期限</a:t>
                </a:r>
              </a:p>
            </p:txBody>
          </p:sp>
        </p:grpSp>
        <p:sp>
          <p:nvSpPr>
            <p:cNvPr id="1062" name="正方形/長方形 75"/>
            <p:cNvSpPr/>
            <p:nvPr/>
          </p:nvSpPr>
          <p:spPr>
            <a:xfrm>
              <a:off x="198649" y="9111804"/>
              <a:ext cx="6556451" cy="64435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endParaRPr>
            </a:p>
          </p:txBody>
        </p:sp>
        <p:sp>
          <p:nvSpPr>
            <p:cNvPr id="1063" name="テキスト ボックス 77"/>
            <p:cNvSpPr txBox="1"/>
            <p:nvPr/>
          </p:nvSpPr>
          <p:spPr>
            <a:xfrm>
              <a:off x="194758" y="9201000"/>
              <a:ext cx="6710353" cy="794197"/>
            </a:xfrm>
            <a:prstGeom prst="rect">
              <a:avLst/>
            </a:prstGeom>
            <a:noFill/>
          </p:spPr>
          <p:txBody>
            <a:bodyPr wrap="square" lIns="91440" tIns="45720" rIns="91440" bIns="45720" rtlCol="0" anchor="t">
              <a:spAutoFit/>
            </a:bodyPr>
            <a:lstStyle/>
            <a:p>
              <a:pPr>
                <a:spcAft>
                  <a:spcPts val="50"/>
                </a:spcAft>
              </a:pPr>
              <a:r>
                <a:rPr kumimoji="1" lang="ja-JP" altLang="en-US" sz="1600" b="1" spc="300">
                  <a:solidFill>
                    <a:schemeClr val="bg1"/>
                  </a:solidFill>
                  <a:latin typeface="メイリオ"/>
                  <a:ea typeface="メイリオ"/>
                </a:rPr>
                <a:t>■精華町役場</a:t>
              </a:r>
              <a:r>
                <a:rPr lang="ja-JP" sz="1600" b="1" spc="300">
                  <a:solidFill>
                    <a:schemeClr val="bg1"/>
                  </a:solidFill>
                  <a:latin typeface="メイリオ"/>
                  <a:ea typeface="メイリオ"/>
                </a:rPr>
                <a:t>健康福祉環境部</a:t>
              </a:r>
              <a:r>
                <a:rPr lang="ja-JP" sz="1600" b="1" spc="300">
                  <a:solidFill>
                    <a:schemeClr val="bg1"/>
                  </a:solidFill>
                  <a:latin typeface="メイリオ"/>
                  <a:ea typeface="メイリオ"/>
                </a:rPr>
                <a:t>子育て支援課</a:t>
              </a:r>
              <a:r>
                <a:rPr lang="ja-JP" sz="1600" b="1" spc="300">
                  <a:solidFill>
                    <a:schemeClr val="bg1"/>
                  </a:solidFill>
                  <a:latin typeface="メイリオ"/>
                  <a:ea typeface="メイリオ"/>
                </a:rPr>
                <a:t>(子育て支援係)</a:t>
              </a:r>
              <a:endParaRPr lang="ja-JP" sz="1600" b="1" spc="300">
                <a:solidFill>
                  <a:schemeClr val="bg1"/>
                </a:solidFill>
                <a:latin typeface="メイリオ"/>
                <a:ea typeface="メイリオ"/>
              </a:endParaRPr>
            </a:p>
            <a:p>
              <a:pPr>
                <a:spcAft>
                  <a:spcPts val="50"/>
                </a:spcAft>
              </a:pPr>
              <a:r>
                <a:rPr lang="en-US" altLang="ja-JP" sz="1600" b="1" spc="300" dirty="0">
                  <a:solidFill>
                    <a:schemeClr val="bg1"/>
                  </a:solidFill>
                  <a:latin typeface="メイリオ"/>
                  <a:ea typeface="メイリオ"/>
                </a:rPr>
                <a:t>TEL:0774-95</a:t>
              </a:r>
              <a:r>
                <a:rPr kumimoji="1" lang="en-US" altLang="ja-JP" sz="1600" b="1" spc="300" dirty="0">
                  <a:solidFill>
                    <a:schemeClr val="bg1"/>
                  </a:solidFill>
                  <a:latin typeface="メイリオ"/>
                  <a:ea typeface="メイリオ"/>
                </a:rPr>
                <a:t>-1917　</a:t>
              </a:r>
              <a:r>
                <a:rPr kumimoji="1" lang="ja-JP" altLang="en-US" sz="1600" b="1" i="0" u="none" strike="noStrike" kern="1200" cap="none" spc="100" normalizeH="0" baseline="0" noProof="0">
                  <a:ln>
                    <a:noFill/>
                  </a:ln>
                  <a:solidFill>
                    <a:srgbClr val="FFFFFF"/>
                  </a:solidFill>
                  <a:effectLst/>
                  <a:uLnTx/>
                  <a:uFillTx/>
                  <a:latin typeface="メイリオ"/>
                  <a:ea typeface="メイリオ"/>
                </a:rPr>
                <a:t>（受付時間</a:t>
              </a:r>
              <a:r>
                <a:rPr kumimoji="1" lang="en-US" altLang="ja-JP" sz="1600" b="1" i="0" u="none" strike="noStrike" kern="1200" cap="none" spc="100" normalizeH="0" baseline="0" noProof="0" dirty="0">
                  <a:ln>
                    <a:noFill/>
                  </a:ln>
                  <a:solidFill>
                    <a:srgbClr val="FFFFFF"/>
                  </a:solidFill>
                  <a:effectLst/>
                  <a:uLnTx/>
                  <a:uFillTx/>
                  <a:latin typeface="メイリオ"/>
                  <a:ea typeface="メイリオ"/>
                </a:rPr>
                <a:t>:</a:t>
              </a:r>
              <a:r>
                <a:rPr kumimoji="1" lang="ja-JP" altLang="en-US" sz="1600" b="1" i="0" u="none" strike="noStrike" kern="1200" cap="none" spc="100" normalizeH="0" baseline="0" noProof="0">
                  <a:ln>
                    <a:noFill/>
                  </a:ln>
                  <a:solidFill>
                    <a:srgbClr val="FFFFFF"/>
                  </a:solidFill>
                  <a:effectLst/>
                  <a:uLnTx/>
                  <a:uFillTx/>
                  <a:latin typeface="メイリオ"/>
                  <a:ea typeface="メイリオ"/>
                </a:rPr>
                <a:t>平日8</a:t>
              </a:r>
              <a:r>
                <a:rPr lang="en-US" altLang="ja-JP" sz="1600" b="1" spc="100" dirty="0">
                  <a:solidFill>
                    <a:srgbClr val="FFFFFF"/>
                  </a:solidFill>
                  <a:latin typeface="メイリオ"/>
                  <a:ea typeface="メイリオ"/>
                </a:rPr>
                <a:t>:30</a:t>
              </a:r>
              <a:r>
                <a:rPr kumimoji="1" lang="ja-JP" altLang="en-US" sz="1600" b="1" i="0" u="none" strike="noStrike" kern="1200" cap="none" spc="100" normalizeH="0" baseline="0" noProof="0">
                  <a:ln>
                    <a:noFill/>
                  </a:ln>
                  <a:solidFill>
                    <a:srgbClr val="FFFFFF"/>
                  </a:solidFill>
                  <a:effectLst/>
                  <a:uLnTx/>
                  <a:uFillTx/>
                  <a:latin typeface="メイリオ"/>
                  <a:ea typeface="メイリオ"/>
                </a:rPr>
                <a:t>～17</a:t>
              </a:r>
              <a:r>
                <a:rPr lang="en-US" altLang="ja-JP" sz="1600" b="1" spc="100" dirty="0">
                  <a:solidFill>
                    <a:srgbClr val="FFFFFF"/>
                  </a:solidFill>
                  <a:latin typeface="メイリオ"/>
                  <a:ea typeface="メイリオ"/>
                </a:rPr>
                <a:t>:15</a:t>
              </a:r>
              <a:r>
                <a:rPr kumimoji="1" lang="ja-JP" altLang="en-US" sz="1600" b="1" i="0" u="none" strike="noStrike" kern="1200" cap="none" spc="100" normalizeH="0" baseline="0" noProof="0">
                  <a:ln>
                    <a:noFill/>
                  </a:ln>
                  <a:solidFill>
                    <a:srgbClr val="FFFFFF"/>
                  </a:solidFill>
                  <a:effectLst/>
                  <a:uLnTx/>
                  <a:uFillTx/>
                  <a:latin typeface="メイリオ"/>
                  <a:ea typeface="メイリオ"/>
                </a:rPr>
                <a:t>）</a:t>
              </a:r>
              <a:endParaRPr kumimoji="1" lang="en-US" altLang="ja-JP" sz="1600" b="1" spc="300" dirty="0">
                <a:solidFill>
                  <a:schemeClr val="bg1"/>
                </a:solidFill>
                <a:latin typeface="メイリオ"/>
                <a:ea typeface="メイリオ"/>
              </a:endParaRPr>
            </a:p>
            <a:p>
              <a:pPr>
                <a:spcAft>
                  <a:spcPts val="50"/>
                </a:spcAft>
              </a:pPr>
              <a:endParaRPr lang="ja-JP" altLang="en-US" sz="1200" b="1" spc="300" dirty="0">
                <a:solidFill>
                  <a:schemeClr val="bg1"/>
                </a:solidFill>
                <a:latin typeface="メイリオ" panose="020B0604030504040204" pitchFamily="50" charset="-128"/>
                <a:ea typeface="メイリオ" panose="020B0604030504040204" pitchFamily="50" charset="-128"/>
              </a:endParaRPr>
            </a:p>
          </p:txBody>
        </p:sp>
        <p:sp>
          <p:nvSpPr>
            <p:cNvPr id="1064" name="テキスト ボックス 40"/>
            <p:cNvSpPr txBox="1"/>
            <p:nvPr/>
          </p:nvSpPr>
          <p:spPr>
            <a:xfrm>
              <a:off x="198649" y="8895805"/>
              <a:ext cx="3700268" cy="216000"/>
            </a:xfrm>
            <a:prstGeom prst="rect">
              <a:avLst/>
            </a:prstGeom>
            <a:noFill/>
          </p:spPr>
          <p:txBody>
            <a:bodyPr wrap="square" rtlCol="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355600" lvl="0" indent="-355600">
                <a:spcBef>
                  <a:spcPts val="600"/>
                </a:spcBef>
              </a:pPr>
              <a:r>
                <a:rPr kumimoji="1" lang="ja-JP" altLang="en-US" sz="1200" dirty="0">
                  <a:solidFill>
                    <a:prstClr val="black"/>
                  </a:solidFill>
                  <a:latin typeface="メイリオ" panose="020B0604030504040204" pitchFamily="50" charset="-128"/>
                  <a:ea typeface="メイリオ" panose="020B0604030504040204" pitchFamily="50" charset="-128"/>
                </a:rPr>
                <a:t>＊お問い合わせは下記までお電話ください。</a:t>
              </a:r>
              <a:endParaRPr kumimoji="1" lang="ja-JP" altLang="en-US" sz="1200" b="1" dirty="0">
                <a:latin typeface="メイリオ" panose="020B0604030504040204" pitchFamily="50" charset="-128"/>
                <a:ea typeface="メイリオ" panose="020B0604030504040204" pitchFamily="50" charset="-128"/>
              </a:endParaRPr>
            </a:p>
          </p:txBody>
        </p:sp>
      </p:grpSp>
      <p:grpSp>
        <p:nvGrpSpPr>
          <p:cNvPr id="1065" name="グループ 111"/>
          <p:cNvGrpSpPr/>
          <p:nvPr/>
        </p:nvGrpSpPr>
        <p:grpSpPr>
          <a:xfrm>
            <a:off x="380315" y="1789152"/>
            <a:ext cx="6133888" cy="3784765"/>
            <a:chOff x="380315" y="1789152"/>
            <a:chExt cx="6133888" cy="3784765"/>
          </a:xfrm>
        </p:grpSpPr>
        <p:grpSp>
          <p:nvGrpSpPr>
            <p:cNvPr id="1066" name="グループ 47"/>
            <p:cNvGrpSpPr/>
            <p:nvPr/>
          </p:nvGrpSpPr>
          <p:grpSpPr>
            <a:xfrm>
              <a:off x="388647" y="1789152"/>
              <a:ext cx="6125556" cy="399217"/>
              <a:chOff x="388647" y="1911847"/>
              <a:chExt cx="6125556" cy="399217"/>
            </a:xfrm>
          </p:grpSpPr>
          <p:grpSp>
            <p:nvGrpSpPr>
              <p:cNvPr id="1067" name="グループ化 16"/>
              <p:cNvGrpSpPr/>
              <p:nvPr/>
            </p:nvGrpSpPr>
            <p:grpSpPr>
              <a:xfrm>
                <a:off x="388647" y="1919548"/>
                <a:ext cx="6125556" cy="354855"/>
                <a:chOff x="401371" y="2416121"/>
                <a:chExt cx="6125556" cy="422158"/>
              </a:xfrm>
            </p:grpSpPr>
            <p:sp>
              <p:nvSpPr>
                <p:cNvPr id="1068" name="正方形/長方形 56"/>
                <p:cNvSpPr/>
                <p:nvPr/>
              </p:nvSpPr>
              <p:spPr>
                <a:xfrm>
                  <a:off x="401372" y="2416121"/>
                  <a:ext cx="6125555" cy="422158"/>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69" name="正方形/長方形 57"/>
                <p:cNvSpPr/>
                <p:nvPr/>
              </p:nvSpPr>
              <p:spPr>
                <a:xfrm>
                  <a:off x="401371" y="2416121"/>
                  <a:ext cx="118462" cy="42215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dirty="0">
                    <a:latin typeface="ＭＳ Ｐゴシック" panose="020B0600070205080204" pitchFamily="50" charset="-128"/>
                    <a:ea typeface="ＭＳ Ｐゴシック" panose="020B0600070205080204" pitchFamily="50" charset="-128"/>
                  </a:endParaRPr>
                </a:p>
              </p:txBody>
            </p:sp>
          </p:grpSp>
          <p:sp>
            <p:nvSpPr>
              <p:cNvPr id="1070" name="テキスト ボックス 36"/>
              <p:cNvSpPr txBox="1"/>
              <p:nvPr/>
            </p:nvSpPr>
            <p:spPr>
              <a:xfrm>
                <a:off x="455148" y="1911847"/>
                <a:ext cx="1881071" cy="399217"/>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2000" dirty="0">
                    <a:latin typeface="メイリオ" panose="020B0604030504040204" pitchFamily="50" charset="-128"/>
                    <a:ea typeface="メイリオ" panose="020B0604030504040204" pitchFamily="50" charset="-128"/>
                  </a:rPr>
                  <a:t>１</a:t>
                </a:r>
                <a:r>
                  <a:rPr kumimoji="1" lang="en-US" altLang="ja-JP" dirty="0">
                    <a:latin typeface="メイリオ" panose="020B0604030504040204" pitchFamily="50" charset="-128"/>
                    <a:ea typeface="メイリオ" panose="020B0604030504040204" pitchFamily="50" charset="-128"/>
                  </a:rPr>
                  <a:t>. 変更後内容</a:t>
                </a:r>
              </a:p>
            </p:txBody>
          </p:sp>
        </p:grpSp>
        <p:grpSp>
          <p:nvGrpSpPr>
            <p:cNvPr id="1071" name="グループ 106"/>
            <p:cNvGrpSpPr/>
            <p:nvPr/>
          </p:nvGrpSpPr>
          <p:grpSpPr>
            <a:xfrm>
              <a:off x="380315" y="2188369"/>
              <a:ext cx="6113379" cy="3385548"/>
              <a:chOff x="466209" y="2473943"/>
              <a:chExt cx="6113379" cy="3385548"/>
            </a:xfrm>
          </p:grpSpPr>
          <p:sp>
            <p:nvSpPr>
              <p:cNvPr id="1072" name="角丸四角形 15"/>
              <p:cNvSpPr/>
              <p:nvPr/>
            </p:nvSpPr>
            <p:spPr>
              <a:xfrm>
                <a:off x="466209" y="2473943"/>
                <a:ext cx="6113379" cy="3385548"/>
              </a:xfrm>
              <a:prstGeom prst="roundRect">
                <a:avLst>
                  <a:gd name="adj" fmla="val 4581"/>
                </a:avLst>
              </a:prstGeom>
              <a:solidFill>
                <a:schemeClr val="bg1"/>
              </a:solidFill>
              <a:ln w="31750">
                <a:solidFill>
                  <a:srgbClr val="92D050"/>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73" name="テキスト 77"/>
              <p:cNvSpPr txBox="1"/>
              <p:nvPr/>
            </p:nvSpPr>
            <p:spPr>
              <a:xfrm>
                <a:off x="549068" y="2479737"/>
                <a:ext cx="5899071" cy="691604"/>
              </a:xfrm>
              <a:prstGeom prst="rect">
                <a:avLst/>
              </a:prstGeom>
            </p:spPr>
            <p:txBody>
              <a:bodyPr wrap="square">
                <a:spAutoFit/>
              </a:bodyPr>
              <a:p>
                <a:pPr>
                  <a:defRPr lang="ja-JP" altLang="en-US"/>
                </a:pPr>
                <a:r>
                  <a:rPr lang="ja-JP" altLang="en-US" sz="1300"/>
                  <a:t>①</a:t>
                </a:r>
                <a:r>
                  <a:rPr lang="ja-JP" altLang="en-US" sz="1300" b="1"/>
                  <a:t>支給対象年齢拡大</a:t>
                </a:r>
                <a:endParaRPr lang="ja-JP" altLang="en-US" sz="1300" b="1"/>
              </a:p>
              <a:p>
                <a:pPr>
                  <a:defRPr lang="ja-JP" altLang="en-US"/>
                </a:pPr>
                <a:r>
                  <a:rPr lang="ja-JP" altLang="en-US" sz="1300" b="1" u="sng">
                    <a:solidFill>
                      <a:srgbClr val="FF0000"/>
                    </a:solidFill>
                  </a:rPr>
                  <a:t>１８歳まで（平成１８年４月２日以降生まれ）の児童</a:t>
                </a:r>
                <a:r>
                  <a:rPr lang="ja-JP" altLang="en-US" sz="1300"/>
                  <a:t>（以下、高校生年齢以下児童と表記）がいる世帯が支給対象となります。</a:t>
                </a:r>
                <a:endParaRPr lang="ja-JP" altLang="en-US" sz="1300"/>
              </a:p>
            </p:txBody>
          </p:sp>
          <p:sp>
            <p:nvSpPr>
              <p:cNvPr id="1074" name="テキスト 90"/>
              <p:cNvSpPr txBox="1"/>
              <p:nvPr/>
            </p:nvSpPr>
            <p:spPr>
              <a:xfrm>
                <a:off x="549069" y="3171341"/>
                <a:ext cx="5899071" cy="491550"/>
              </a:xfrm>
              <a:prstGeom prst="rect">
                <a:avLst/>
              </a:prstGeom>
            </p:spPr>
            <p:txBody>
              <a:bodyPr wrap="square">
                <a:spAutoFit/>
              </a:bodyPr>
              <a:p>
                <a:pPr>
                  <a:defRPr lang="ja-JP" altLang="en-US"/>
                </a:pPr>
                <a:r>
                  <a:rPr lang="ja-JP" altLang="en-US" sz="1300"/>
                  <a:t>②</a:t>
                </a:r>
                <a:r>
                  <a:rPr lang="ja-JP" altLang="en-US" sz="1300" b="1"/>
                  <a:t>所得制限撤廃</a:t>
                </a:r>
                <a:endParaRPr lang="ja-JP" altLang="en-US" sz="1300" b="1"/>
              </a:p>
              <a:p>
                <a:pPr>
                  <a:defRPr lang="ja-JP" altLang="en-US"/>
                </a:pPr>
                <a:r>
                  <a:rPr lang="ja-JP" altLang="en-US" sz="1300" b="1" u="sng">
                    <a:solidFill>
                      <a:srgbClr val="FF0000"/>
                    </a:solidFill>
                  </a:rPr>
                  <a:t>上記➀に該当する世帯の全世帯が児童手当の支給対象</a:t>
                </a:r>
                <a:r>
                  <a:rPr lang="ja-JP" altLang="en-US" sz="1300"/>
                  <a:t>となります。</a:t>
                </a:r>
                <a:endParaRPr lang="ja-JP" altLang="en-US" sz="1300"/>
              </a:p>
            </p:txBody>
          </p:sp>
          <p:sp>
            <p:nvSpPr>
              <p:cNvPr id="1075" name="テキスト 91"/>
              <p:cNvSpPr txBox="1"/>
              <p:nvPr/>
            </p:nvSpPr>
            <p:spPr>
              <a:xfrm>
                <a:off x="549070" y="3662891"/>
                <a:ext cx="5899071" cy="491550"/>
              </a:xfrm>
              <a:prstGeom prst="rect">
                <a:avLst/>
              </a:prstGeom>
            </p:spPr>
            <p:txBody>
              <a:bodyPr wrap="square">
                <a:spAutoFit/>
              </a:bodyPr>
              <a:p>
                <a:pPr>
                  <a:defRPr lang="ja-JP" altLang="en-US"/>
                </a:pPr>
                <a:r>
                  <a:rPr lang="ja-JP" altLang="en-US" sz="1300"/>
                  <a:t>③</a:t>
                </a:r>
                <a:r>
                  <a:rPr lang="ja-JP" altLang="en-US" sz="1300" b="1"/>
                  <a:t>多子加算の拡充</a:t>
                </a:r>
                <a:endParaRPr lang="ja-JP" altLang="en-US" sz="1300" b="1"/>
              </a:p>
              <a:p>
                <a:pPr>
                  <a:defRPr lang="ja-JP" altLang="en-US"/>
                </a:pPr>
                <a:r>
                  <a:rPr lang="ja-JP" altLang="en-US" sz="1300" b="1" u="sng">
                    <a:solidFill>
                      <a:srgbClr val="FF0000"/>
                    </a:solidFill>
                  </a:rPr>
                  <a:t>第３子以降の児童</a:t>
                </a:r>
                <a:r>
                  <a:rPr lang="ja-JP" altLang="en-US" sz="1300"/>
                  <a:t>は児童１人当たり支給額が月額</a:t>
                </a:r>
                <a:r>
                  <a:rPr lang="ja-JP" altLang="en-US" sz="1300" b="1" u="sng">
                    <a:solidFill>
                      <a:srgbClr val="FF0000"/>
                    </a:solidFill>
                  </a:rPr>
                  <a:t>⼀律３万円</a:t>
                </a:r>
                <a:r>
                  <a:rPr lang="ja-JP" altLang="en-US" sz="1300"/>
                  <a:t>となります。</a:t>
                </a:r>
                <a:endParaRPr lang="ja-JP" altLang="en-US" sz="1300"/>
              </a:p>
            </p:txBody>
          </p:sp>
          <p:sp>
            <p:nvSpPr>
              <p:cNvPr id="1076" name="テキスト 92"/>
              <p:cNvSpPr txBox="1"/>
              <p:nvPr/>
            </p:nvSpPr>
            <p:spPr>
              <a:xfrm>
                <a:off x="549068" y="4184670"/>
                <a:ext cx="5899071" cy="691604"/>
              </a:xfrm>
              <a:prstGeom prst="rect">
                <a:avLst/>
              </a:prstGeom>
            </p:spPr>
            <p:txBody>
              <a:bodyPr wrap="square">
                <a:spAutoFit/>
              </a:bodyPr>
              <a:p>
                <a:pPr>
                  <a:defRPr lang="ja-JP" altLang="en-US"/>
                </a:pPr>
                <a:r>
                  <a:rPr lang="ja-JP" altLang="en-US" sz="1300"/>
                  <a:t>④</a:t>
                </a:r>
                <a:r>
                  <a:rPr lang="ja-JP" altLang="en-US" sz="1300" b="1"/>
                  <a:t>算定児童の年齢拡充</a:t>
                </a:r>
                <a:endParaRPr lang="ja-JP" altLang="en-US" sz="1300" b="1"/>
              </a:p>
              <a:p>
                <a:pPr>
                  <a:defRPr lang="ja-JP" altLang="en-US"/>
                </a:pPr>
                <a:r>
                  <a:rPr lang="ja-JP" altLang="en-US" sz="1300" b="1" u="sng">
                    <a:solidFill>
                      <a:srgbClr val="FF0000"/>
                    </a:solidFill>
                  </a:rPr>
                  <a:t>算定児童が１８歳～２２歳（平成１４年４月２日生まれ～平成１８年４月１日生まれ）の児童</a:t>
                </a:r>
                <a:r>
                  <a:rPr lang="ja-JP" altLang="en-US" sz="1300"/>
                  <a:t>となります。</a:t>
                </a:r>
                <a:endParaRPr lang="ja-JP" altLang="en-US" sz="1300"/>
              </a:p>
            </p:txBody>
          </p:sp>
          <p:sp>
            <p:nvSpPr>
              <p:cNvPr id="1077" name="テキスト 93"/>
              <p:cNvSpPr txBox="1"/>
              <p:nvPr/>
            </p:nvSpPr>
            <p:spPr>
              <a:xfrm>
                <a:off x="549071" y="5367824"/>
                <a:ext cx="5899071" cy="491550"/>
              </a:xfrm>
              <a:prstGeom prst="rect">
                <a:avLst/>
              </a:prstGeom>
            </p:spPr>
            <p:txBody>
              <a:bodyPr wrap="square">
                <a:spAutoFit/>
              </a:bodyPr>
              <a:p>
                <a:pPr>
                  <a:defRPr lang="ja-JP" altLang="en-US"/>
                </a:pPr>
                <a:r>
                  <a:rPr lang="ja-JP" altLang="en-US" sz="1300"/>
                  <a:t>⑤</a:t>
                </a:r>
                <a:r>
                  <a:rPr lang="ja-JP" altLang="en-US" sz="1300" b="1"/>
                  <a:t>支給月が２か月に１回</a:t>
                </a:r>
                <a:endParaRPr lang="ja-JP" altLang="en-US" sz="1300" b="1"/>
              </a:p>
              <a:p>
                <a:pPr>
                  <a:defRPr lang="ja-JP" altLang="en-US"/>
                </a:pPr>
                <a:r>
                  <a:rPr lang="ja-JP" altLang="en-US" sz="1300"/>
                  <a:t>児童手当の支給月が</a:t>
                </a:r>
                <a:r>
                  <a:rPr lang="ja-JP" altLang="en-US" sz="1300" b="1" u="sng">
                    <a:solidFill>
                      <a:srgbClr val="FF0000"/>
                    </a:solidFill>
                  </a:rPr>
                  <a:t>２月、４月、６月、８月、１０月、１２月</a:t>
                </a:r>
                <a:r>
                  <a:rPr lang="ja-JP" altLang="en-US" sz="1300"/>
                  <a:t>となります。</a:t>
                </a:r>
                <a:endParaRPr lang="ja-JP" altLang="en-US" sz="1300"/>
              </a:p>
            </p:txBody>
          </p:sp>
          <p:grpSp>
            <p:nvGrpSpPr>
              <p:cNvPr id="1078" name="グループ 102"/>
              <p:cNvGrpSpPr/>
              <p:nvPr/>
            </p:nvGrpSpPr>
            <p:grpSpPr>
              <a:xfrm>
                <a:off x="1622247" y="4876274"/>
                <a:ext cx="4727546" cy="572232"/>
                <a:chOff x="1622247" y="4876274"/>
                <a:chExt cx="4727546" cy="572232"/>
              </a:xfrm>
            </p:grpSpPr>
            <p:pic>
              <p:nvPicPr>
                <p:cNvPr id="1079" name="図 97"/>
                <p:cNvPicPr>
                  <a:picLocks noChangeAspect="1"/>
                </p:cNvPicPr>
                <p:nvPr/>
              </p:nvPicPr>
              <p:blipFill>
                <a:blip r:embed="rId1"/>
                <a:stretch>
                  <a:fillRect/>
                </a:stretch>
              </p:blipFill>
              <p:spPr>
                <a:xfrm>
                  <a:off x="2781000" y="4876274"/>
                  <a:ext cx="1724325" cy="572232"/>
                </a:xfrm>
                <a:prstGeom prst="rect">
                  <a:avLst/>
                </a:prstGeom>
              </p:spPr>
            </p:pic>
            <p:pic>
              <p:nvPicPr>
                <p:cNvPr id="1080" name="図 100"/>
                <p:cNvPicPr>
                  <a:picLocks noChangeAspect="1"/>
                </p:cNvPicPr>
                <p:nvPr/>
              </p:nvPicPr>
              <p:blipFill>
                <a:blip r:embed="rId2"/>
                <a:stretch>
                  <a:fillRect/>
                </a:stretch>
              </p:blipFill>
              <p:spPr>
                <a:xfrm>
                  <a:off x="4621651" y="4876274"/>
                  <a:ext cx="1728142" cy="570536"/>
                </a:xfrm>
                <a:prstGeom prst="rect">
                  <a:avLst/>
                </a:prstGeom>
              </p:spPr>
            </p:pic>
            <p:sp>
              <p:nvSpPr>
                <p:cNvPr id="1081" name="テキスト 101"/>
                <p:cNvSpPr txBox="1"/>
                <p:nvPr/>
              </p:nvSpPr>
              <p:spPr>
                <a:xfrm>
                  <a:off x="1622247" y="4876274"/>
                  <a:ext cx="1145561" cy="306884"/>
                </a:xfrm>
                <a:prstGeom prst="rect">
                  <a:avLst/>
                </a:prstGeom>
              </p:spPr>
              <p:txBody>
                <a:bodyPr wrap="square">
                  <a:spAutoFit/>
                </a:bodyPr>
                <a:p>
                  <a:pPr>
                    <a:defRPr lang="ja-JP" altLang="en-US"/>
                  </a:pPr>
                  <a:r>
                    <a:rPr lang="ja-JP" altLang="en-US" sz="1400">
                      <a:latin typeface="ＭＳ 明朝"/>
                      <a:ea typeface="ＭＳ 明朝"/>
                    </a:rPr>
                    <a:t>＜算定例＞</a:t>
                  </a:r>
                  <a:endParaRPr lang="ja-JP" altLang="en-US" sz="1400">
                    <a:latin typeface="ＭＳ 明朝"/>
                    <a:ea typeface="ＭＳ 明朝"/>
                  </a:endParaRPr>
                </a:p>
              </p:txBody>
            </p:sp>
          </p:grpSp>
        </p:grpSp>
      </p:grpSp>
      <p:graphicFrame>
        <p:nvGraphicFramePr>
          <p:cNvPr id="1082" name="四角形 110"/>
          <p:cNvGraphicFramePr>
            <a:graphicFrameLocks noGrp="1"/>
          </p:cNvGraphicFramePr>
          <p:nvPr/>
        </p:nvGraphicFramePr>
        <p:xfrm>
          <a:off x="580200" y="6043999"/>
          <a:ext cx="5713534" cy="1320841"/>
        </p:xfrm>
        <a:graphic>
          <a:graphicData uri="http://schemas.openxmlformats.org/drawingml/2006/table">
            <a:tbl>
              <a:tblPr firstRow="1" bandRow="1">
                <a:tableStyleId>{00A15C55-8517-42AA-B614-E9B94910E393}</a:tableStyleId>
              </a:tblPr>
              <a:tblGrid>
                <a:gridCol w="1965905"/>
                <a:gridCol w="1892755"/>
                <a:gridCol w="1854874"/>
              </a:tblGrid>
              <a:tr h="334452">
                <a:tc rowSpan="2">
                  <a:txBody>
                    <a:bodyPr/>
                    <a:lstStyle/>
                    <a:p>
                      <a:pPr algn="ctr"/>
                      <a:r>
                        <a:rPr kumimoji="1" lang="ja-JP" altLang="en-US" sz="1600" b="1" dirty="0">
                          <a:latin typeface="メイリオ"/>
                          <a:ea typeface="メイリオ"/>
                        </a:rPr>
                        <a:t>児童の年</a:t>
                      </a:r>
                      <a:r>
                        <a:rPr kumimoji="1" lang="ja-JP" altLang="en-US" sz="1600" b="1" dirty="0">
                          <a:latin typeface="メイリオ"/>
                          <a:ea typeface="メイリオ"/>
                        </a:rPr>
                        <a:t>齢</a:t>
                      </a:r>
                      <a:endParaRPr kumimoji="1" lang="ja-JP" altLang="en-US" sz="1600" b="1" dirty="0">
                        <a:latin typeface="メイリオ"/>
                        <a:ea typeface="メイリオ"/>
                      </a:endParaRPr>
                    </a:p>
                  </a:txBody>
                  <a:tcPr marL="91440" marR="91440" marT="45720" marB="45720" vert="horz" anchor="ctr" anchorCtr="0">
                    <a:solidFill>
                      <a:srgbClr val="92D050"/>
                    </a:solidFill>
                  </a:tcPr>
                </a:tc>
                <a:tc gridSpan="2">
                  <a:txBody>
                    <a:bodyPr/>
                    <a:lstStyle/>
                    <a:p>
                      <a:pPr algn="ctr"/>
                      <a:r>
                        <a:rPr kumimoji="1" lang="ja-JP" altLang="en-US" sz="1600" dirty="0">
                          <a:latin typeface="メイリオ"/>
                          <a:ea typeface="メイリオ"/>
                        </a:rPr>
                        <a:t>支給金額(</a:t>
                      </a:r>
                      <a:r>
                        <a:rPr kumimoji="1" lang="ja-JP" altLang="en-US" sz="1600" dirty="0">
                          <a:latin typeface="メイリオ"/>
                          <a:ea typeface="メイリオ"/>
                        </a:rPr>
                        <a:t>1人当たりの月額</a:t>
                      </a:r>
                      <a:r>
                        <a:rPr kumimoji="1" lang="ja-JP" altLang="en-US" sz="1600" dirty="0">
                          <a:latin typeface="メイリオ"/>
                          <a:ea typeface="メイリオ"/>
                        </a:rPr>
                        <a:t>)</a:t>
                      </a:r>
                      <a:endParaRPr kumimoji="1" lang="ja-JP" altLang="en-US" sz="1600" dirty="0">
                        <a:latin typeface="メイリオ"/>
                        <a:ea typeface="メイリオ"/>
                      </a:endParaRPr>
                    </a:p>
                  </a:txBody>
                  <a:tcPr marL="91440" marR="91440" marT="45720" marB="45720" vert="horz" anchor="ctr" anchorCtr="0">
                    <a:solidFill>
                      <a:srgbClr val="92D050"/>
                    </a:solidFill>
                  </a:tcPr>
                </a:tc>
                <a:tc hMerge="1">
                  <a:txBody>
                    <a:bodyPr/>
                    <a:lstStyle/>
                    <a:p>
                      <a:pPr algn="ctr"/>
                      <a:endParaRPr kumimoji="1" lang="ja-JP" altLang="en-US" dirty="0"/>
                    </a:p>
                  </a:txBody>
                  <a:tcPr/>
                </a:tc>
              </a:tr>
              <a:tr h="296609">
                <a:tc vMerge="1">
                  <a:txBody>
                    <a:bodyPr/>
                    <a:lstStyle/>
                    <a:p>
                      <a:pPr algn="ctr"/>
                      <a:endParaRPr kumimoji="1" lang="ja-JP" altLang="en-US" dirty="0"/>
                    </a:p>
                  </a:txBody>
                  <a:tcPr/>
                </a:tc>
                <a:tc>
                  <a:txBody>
                    <a:bodyPr/>
                    <a:lstStyle/>
                    <a:p>
                      <a:pPr algn="ctr"/>
                      <a:r>
                        <a:rPr kumimoji="1" lang="ja-JP" altLang="en-US" dirty="0">
                          <a:latin typeface="メイリオ"/>
                          <a:ea typeface="メイリオ"/>
                        </a:rPr>
                        <a:t>第1子・</a:t>
                      </a:r>
                      <a:r>
                        <a:rPr kumimoji="1" lang="ja-JP" altLang="en-US" dirty="0">
                          <a:latin typeface="メイリオ"/>
                          <a:ea typeface="メイリオ"/>
                        </a:rPr>
                        <a:t>第2子</a:t>
                      </a:r>
                      <a:endParaRPr kumimoji="1" lang="ja-JP" altLang="en-US" dirty="0">
                        <a:latin typeface="メイリオ"/>
                        <a:ea typeface="メイリオ"/>
                      </a:endParaRPr>
                    </a:p>
                  </a:txBody>
                  <a:tcPr marL="91440" marR="91440" marT="45720" marB="45720" vert="horz" anchor="ctr" anchorCtr="0">
                    <a:solidFill>
                      <a:srgbClr val="C4FFC2"/>
                    </a:solidFill>
                  </a:tcPr>
                </a:tc>
                <a:tc>
                  <a:txBody>
                    <a:bodyPr/>
                    <a:lstStyle/>
                    <a:p>
                      <a:pPr algn="ctr"/>
                      <a:r>
                        <a:rPr kumimoji="1" lang="ja-JP" altLang="en-US" dirty="0">
                          <a:latin typeface="メイリオ"/>
                          <a:ea typeface="メイリオ"/>
                        </a:rPr>
                        <a:t>第3子以降</a:t>
                      </a:r>
                      <a:endParaRPr kumimoji="1" lang="ja-JP" altLang="en-US" dirty="0">
                        <a:latin typeface="メイリオ"/>
                        <a:ea typeface="メイリオ"/>
                      </a:endParaRPr>
                    </a:p>
                  </a:txBody>
                  <a:tcPr marL="91440" marR="91440" marT="45720" marB="45720" vert="horz" anchor="ctr" anchorCtr="0">
                    <a:solidFill>
                      <a:srgbClr val="C4FFC2"/>
                    </a:solidFill>
                  </a:tcPr>
                </a:tc>
              </a:tr>
              <a:tr h="386881">
                <a:tc>
                  <a:txBody>
                    <a:bodyPr/>
                    <a:lstStyle/>
                    <a:p>
                      <a:pPr algn="ctr"/>
                      <a:r>
                        <a:rPr kumimoji="1" lang="ja-JP" altLang="en-US" dirty="0">
                          <a:latin typeface="メイリオ"/>
                          <a:ea typeface="メイリオ"/>
                        </a:rPr>
                        <a:t>３歳未満</a:t>
                      </a:r>
                      <a:endParaRPr kumimoji="1" lang="ja-JP" altLang="en-US" dirty="0">
                        <a:latin typeface="メイリオ"/>
                        <a:ea typeface="メイリオ"/>
                      </a:endParaRPr>
                    </a:p>
                  </a:txBody>
                  <a:tcPr marL="91440" marR="91440" marT="45720" marB="45720" vert="horz" anchor="ctr" anchorCtr="0">
                    <a:solidFill>
                      <a:srgbClr val="E5FFC7"/>
                    </a:solidFill>
                  </a:tcPr>
                </a:tc>
                <a:tc>
                  <a:txBody>
                    <a:bodyPr/>
                    <a:lstStyle/>
                    <a:p>
                      <a:pPr algn="ctr"/>
                      <a:r>
                        <a:rPr kumimoji="1" lang="ja-JP" altLang="en-US" dirty="0">
                          <a:latin typeface="メイリオ"/>
                          <a:ea typeface="メイリオ"/>
                        </a:rPr>
                        <a:t>15,000円</a:t>
                      </a:r>
                      <a:endParaRPr kumimoji="1" lang="ja-JP" altLang="en-US" dirty="0">
                        <a:latin typeface="メイリオ"/>
                        <a:ea typeface="メイリオ"/>
                      </a:endParaRPr>
                    </a:p>
                  </a:txBody>
                  <a:tcPr marL="91440" marR="91440" marT="45720" marB="45720" vert="horz" anchor="ctr" anchorCtr="0">
                    <a:solidFill>
                      <a:srgbClr val="E5FFC7"/>
                    </a:solidFill>
                  </a:tcPr>
                </a:tc>
                <a:tc rowSpan="2">
                  <a:txBody>
                    <a:bodyPr/>
                    <a:lstStyle/>
                    <a:p>
                      <a:pPr algn="ctr"/>
                      <a:r>
                        <a:rPr kumimoji="1" lang="ja-JP" altLang="en-US" dirty="0">
                          <a:latin typeface="メイリオ"/>
                          <a:ea typeface="メイリオ"/>
                        </a:rPr>
                        <a:t>30,000円</a:t>
                      </a:r>
                      <a:endParaRPr kumimoji="1" lang="ja-JP" altLang="en-US" dirty="0">
                        <a:latin typeface="メイリオ"/>
                        <a:ea typeface="メイリオ"/>
                      </a:endParaRPr>
                    </a:p>
                  </a:txBody>
                  <a:tcPr marL="91440" marR="91440" marT="45720" marB="45720" vert="horz" anchor="ctr" anchorCtr="0">
                    <a:solidFill>
                      <a:srgbClr val="E5FFC7"/>
                    </a:solidFill>
                  </a:tcPr>
                </a:tc>
              </a:tr>
              <a:tr h="272359">
                <a:tc>
                  <a:txBody>
                    <a:bodyPr/>
                    <a:lstStyle/>
                    <a:p>
                      <a:pPr algn="ctr"/>
                      <a:r>
                        <a:rPr kumimoji="1" lang="ja-JP" altLang="en-US" dirty="0">
                          <a:latin typeface="メイリオ"/>
                          <a:ea typeface="メイリオ"/>
                        </a:rPr>
                        <a:t>3歳以上～高校生</a:t>
                      </a:r>
                      <a:endParaRPr kumimoji="1" lang="ja-JP" altLang="en-US" dirty="0">
                        <a:latin typeface="メイリオ"/>
                        <a:ea typeface="メイリオ"/>
                      </a:endParaRPr>
                    </a:p>
                  </a:txBody>
                  <a:tcPr marL="91440" marR="91440" marT="45720" marB="45720" vert="horz" anchor="ctr" anchorCtr="0">
                    <a:solidFill>
                      <a:srgbClr val="C4FFC2"/>
                    </a:solidFill>
                  </a:tcPr>
                </a:tc>
                <a:tc>
                  <a:txBody>
                    <a:bodyPr/>
                    <a:lstStyle/>
                    <a:p>
                      <a:pPr algn="ctr"/>
                      <a:r>
                        <a:rPr kumimoji="1" lang="ja-JP" altLang="en-US" dirty="0">
                          <a:latin typeface="メイリオ"/>
                          <a:ea typeface="メイリオ"/>
                        </a:rPr>
                        <a:t>10,000円</a:t>
                      </a:r>
                      <a:endParaRPr kumimoji="1" lang="ja-JP" altLang="en-US" dirty="0">
                        <a:latin typeface="メイリオ"/>
                        <a:ea typeface="メイリオ"/>
                      </a:endParaRPr>
                    </a:p>
                  </a:txBody>
                  <a:tcPr marL="91440" marR="91440" marT="45720" marB="45720" vert="horz" anchor="ctr" anchorCtr="0">
                    <a:solidFill>
                      <a:srgbClr val="C4FFC2"/>
                    </a:solidFill>
                  </a:tcPr>
                </a:tc>
                <a:tc vMerge="1">
                  <a:txBody>
                    <a:bodyPr/>
                    <a:lstStyle/>
                    <a:p>
                      <a:pPr algn="ctr"/>
                      <a:endParaRPr kumimoji="1" lang="ja-JP" altLang="en-US" dirty="0">
                        <a:latin typeface="メイリオ"/>
                        <a:ea typeface="メイリオ"/>
                      </a:endParaRPr>
                    </a:p>
                  </a:txBody>
                  <a:tcPr marL="91440" marR="91440" marT="45720" marB="45720" vert="horz" anchor="ctr" anchorCtr="0"/>
                </a:tc>
              </a:tr>
            </a:tbl>
          </a:graphicData>
        </a:graphic>
      </p:graphicFrame>
    </p:spTree>
    <p:extLst>
      <p:ext uri="{BB962C8B-B14F-4D97-AF65-F5344CB8AC3E}">
        <p14:creationId xmlns:p14="http://schemas.microsoft.com/office/powerpoint/2010/main" val="2675436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0" name=""/>
        <p:cNvGrpSpPr/>
        <p:nvPr/>
      </p:nvGrpSpPr>
      <p:grpSpPr/>
      <p:sp>
        <p:nvSpPr>
          <p:cNvPr id="1084" name="テキスト 198"/>
          <p:cNvSpPr txBox="1"/>
          <p:nvPr/>
        </p:nvSpPr>
        <p:spPr>
          <a:xfrm>
            <a:off x="-1934567" y="5521255"/>
            <a:ext cx="1934567" cy="260717"/>
          </a:xfrm>
          <a:prstGeom prst="rect">
            <a:avLst/>
          </a:prstGeom>
        </p:spPr>
        <p:txBody>
          <a:bodyPr wrap="square">
            <a:spAutoFit/>
          </a:bodyPr>
          <a:p>
            <a:pPr>
              <a:defRPr lang="ja-JP" altLang="en-US"/>
            </a:pPr>
            <a:endParaRPr lang="ja-JP" altLang="en-US" sz="1100"/>
          </a:p>
        </p:txBody>
      </p:sp>
      <p:grpSp>
        <p:nvGrpSpPr>
          <p:cNvPr id="1085" name="グループ 188"/>
          <p:cNvGrpSpPr/>
          <p:nvPr/>
        </p:nvGrpSpPr>
        <p:grpSpPr>
          <a:xfrm>
            <a:off x="212924" y="278891"/>
            <a:ext cx="6400058" cy="9492763"/>
            <a:chOff x="212924" y="278891"/>
            <a:chExt cx="6400058" cy="9492763"/>
          </a:xfrm>
        </p:grpSpPr>
        <p:grpSp>
          <p:nvGrpSpPr>
            <p:cNvPr id="1086" name="グループ 154"/>
            <p:cNvGrpSpPr/>
            <p:nvPr/>
          </p:nvGrpSpPr>
          <p:grpSpPr>
            <a:xfrm>
              <a:off x="268116" y="6150365"/>
              <a:ext cx="6110602" cy="381171"/>
              <a:chOff x="415284" y="5656931"/>
              <a:chExt cx="6110602" cy="381171"/>
            </a:xfrm>
          </p:grpSpPr>
          <p:sp>
            <p:nvSpPr>
              <p:cNvPr id="1087" name="正方形/長方形 83"/>
              <p:cNvSpPr/>
              <p:nvPr/>
            </p:nvSpPr>
            <p:spPr>
              <a:xfrm>
                <a:off x="415285" y="5656931"/>
                <a:ext cx="6110601" cy="36758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88" name="正方形/長方形 84"/>
              <p:cNvSpPr/>
              <p:nvPr/>
            </p:nvSpPr>
            <p:spPr>
              <a:xfrm>
                <a:off x="415284" y="5669663"/>
                <a:ext cx="118173" cy="35485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89" name="テキスト ボックス 77"/>
              <p:cNvSpPr txBox="1"/>
              <p:nvPr/>
            </p:nvSpPr>
            <p:spPr>
              <a:xfrm>
                <a:off x="563851" y="5669663"/>
                <a:ext cx="2281937" cy="368439"/>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dirty="0">
                    <a:latin typeface="メイリオ"/>
                    <a:ea typeface="メイリオ"/>
                  </a:rPr>
                  <a:t>5. 必要書類</a:t>
                </a:r>
                <a:endParaRPr kumimoji="1" lang="ja-JP" altLang="en-US">
                  <a:latin typeface="メイリオ"/>
                  <a:ea typeface="メイリオ"/>
                </a:endParaRPr>
              </a:p>
            </p:txBody>
          </p:sp>
        </p:grpSp>
        <p:grpSp>
          <p:nvGrpSpPr>
            <p:cNvPr id="1090" name="グループ 158"/>
            <p:cNvGrpSpPr/>
            <p:nvPr/>
          </p:nvGrpSpPr>
          <p:grpSpPr>
            <a:xfrm>
              <a:off x="276018" y="6739596"/>
              <a:ext cx="6110601" cy="320288"/>
              <a:chOff x="403602" y="5826894"/>
              <a:chExt cx="6110601" cy="320288"/>
            </a:xfrm>
          </p:grpSpPr>
          <p:sp>
            <p:nvSpPr>
              <p:cNvPr id="1091" name="正方形/長方形 83"/>
              <p:cNvSpPr/>
              <p:nvPr/>
            </p:nvSpPr>
            <p:spPr>
              <a:xfrm>
                <a:off x="403602" y="5826894"/>
                <a:ext cx="6110601" cy="316305"/>
              </a:xfrm>
              <a:prstGeom prst="rect">
                <a:avLst/>
              </a:prstGeom>
              <a:noFill/>
              <a:ln w="25400">
                <a:solidFill>
                  <a:srgbClr val="FEB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92" name="正方形/長方形 84"/>
              <p:cNvSpPr/>
              <p:nvPr/>
            </p:nvSpPr>
            <p:spPr>
              <a:xfrm>
                <a:off x="407387" y="5826894"/>
                <a:ext cx="726209" cy="298642"/>
              </a:xfrm>
              <a:prstGeom prst="rect">
                <a:avLst/>
              </a:prstGeom>
              <a:solidFill>
                <a:srgbClr val="FEBED3"/>
              </a:solidFill>
              <a:ln>
                <a:solidFill>
                  <a:srgbClr val="FEBE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a:solidFill>
                      <a:schemeClr val="tx1"/>
                    </a:solidFill>
                    <a:latin typeface="Yu Gothic UI Semibold"/>
                    <a:ea typeface="Yu Gothic UI Semibold"/>
                  </a:rPr>
                  <a:t>A</a:t>
                </a:r>
                <a:endParaRPr kumimoji="1" lang="ja-JP" altLang="en-US" b="1">
                  <a:solidFill>
                    <a:schemeClr val="tx1"/>
                  </a:solidFill>
                  <a:latin typeface="Yu Gothic UI Semibold"/>
                  <a:ea typeface="Yu Gothic UI Semibold"/>
                </a:endParaRPr>
              </a:p>
            </p:txBody>
          </p:sp>
          <p:sp>
            <p:nvSpPr>
              <p:cNvPr id="1093" name="テキスト ボックス 77"/>
              <p:cNvSpPr txBox="1"/>
              <p:nvPr/>
            </p:nvSpPr>
            <p:spPr>
              <a:xfrm>
                <a:off x="1203201" y="5840298"/>
                <a:ext cx="4871326" cy="306884"/>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400">
                    <a:latin typeface="メイリオ"/>
                    <a:ea typeface="メイリオ"/>
                  </a:rPr>
                  <a:t>監護相当・生計費の負担についての確認書</a:t>
                </a:r>
                <a:endParaRPr kumimoji="1" lang="ja-JP" altLang="en-US" sz="1400">
                  <a:latin typeface="メイリオ"/>
                  <a:ea typeface="メイリオ"/>
                </a:endParaRPr>
              </a:p>
            </p:txBody>
          </p:sp>
        </p:grpSp>
        <p:grpSp>
          <p:nvGrpSpPr>
            <p:cNvPr id="1094" name="グループ 162"/>
            <p:cNvGrpSpPr/>
            <p:nvPr/>
          </p:nvGrpSpPr>
          <p:grpSpPr>
            <a:xfrm>
              <a:off x="270175" y="7094387"/>
              <a:ext cx="6110601" cy="749272"/>
              <a:chOff x="403602" y="5828797"/>
              <a:chExt cx="6110601" cy="749272"/>
            </a:xfrm>
          </p:grpSpPr>
          <p:sp>
            <p:nvSpPr>
              <p:cNvPr id="1095" name="正方形/長方形 83"/>
              <p:cNvSpPr/>
              <p:nvPr/>
            </p:nvSpPr>
            <p:spPr>
              <a:xfrm>
                <a:off x="403602" y="5828797"/>
                <a:ext cx="6110601" cy="519248"/>
              </a:xfrm>
              <a:prstGeom prst="rect">
                <a:avLst/>
              </a:prstGeom>
              <a:no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096" name="正方形/長方形 84"/>
              <p:cNvSpPr/>
              <p:nvPr/>
            </p:nvSpPr>
            <p:spPr>
              <a:xfrm>
                <a:off x="419774" y="5838459"/>
                <a:ext cx="706210" cy="505528"/>
              </a:xfrm>
              <a:prstGeom prst="rect">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a:solidFill>
                      <a:schemeClr val="tx1"/>
                    </a:solidFill>
                    <a:latin typeface="Yu Gothic UI Semibold"/>
                    <a:ea typeface="Yu Gothic UI Semibold"/>
                  </a:rPr>
                  <a:t>B</a:t>
                </a:r>
                <a:endParaRPr kumimoji="1" lang="ja-JP" altLang="en-US" b="1">
                  <a:solidFill>
                    <a:schemeClr val="tx1"/>
                  </a:solidFill>
                  <a:latin typeface="Yu Gothic UI Semibold"/>
                  <a:ea typeface="Yu Gothic UI Semibold"/>
                </a:endParaRPr>
              </a:p>
            </p:txBody>
          </p:sp>
          <p:sp>
            <p:nvSpPr>
              <p:cNvPr id="1097" name="テキスト ボックス 77"/>
              <p:cNvSpPr txBox="1"/>
              <p:nvPr/>
            </p:nvSpPr>
            <p:spPr>
              <a:xfrm>
                <a:off x="1203201" y="5840298"/>
                <a:ext cx="4871326" cy="737771"/>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400">
                    <a:latin typeface="メイリオ"/>
                    <a:ea typeface="メイリオ"/>
                  </a:rPr>
                  <a:t>児童手当認定請求書</a:t>
                </a:r>
                <a:endParaRPr kumimoji="1" lang="ja-JP" altLang="en-US" sz="1400">
                  <a:latin typeface="メイリオ"/>
                  <a:ea typeface="メイリオ"/>
                </a:endParaRPr>
              </a:p>
              <a:p>
                <a:r>
                  <a:rPr kumimoji="1" lang="ja-JP" altLang="en-US" sz="1400">
                    <a:latin typeface="メイリオ"/>
                    <a:ea typeface="メイリオ"/>
                  </a:rPr>
                  <a:t>監護相当・生計費の負担についての確認書</a:t>
                </a:r>
                <a:endParaRPr kumimoji="1" lang="ja-JP" altLang="en-US" sz="1400">
                  <a:latin typeface="メイリオ"/>
                  <a:ea typeface="メイリオ"/>
                </a:endParaRPr>
              </a:p>
              <a:p>
                <a:endParaRPr kumimoji="1" lang="ja-JP" altLang="en-US" sz="1400">
                  <a:latin typeface="メイリオ"/>
                  <a:ea typeface="メイリオ"/>
                </a:endParaRPr>
              </a:p>
            </p:txBody>
          </p:sp>
        </p:grpSp>
        <p:grpSp>
          <p:nvGrpSpPr>
            <p:cNvPr id="1098" name="グループ 166"/>
            <p:cNvGrpSpPr/>
            <p:nvPr/>
          </p:nvGrpSpPr>
          <p:grpSpPr>
            <a:xfrm>
              <a:off x="268117" y="7647764"/>
              <a:ext cx="6110601" cy="962433"/>
              <a:chOff x="403602" y="5831079"/>
              <a:chExt cx="6110601" cy="962433"/>
            </a:xfrm>
          </p:grpSpPr>
          <p:sp>
            <p:nvSpPr>
              <p:cNvPr id="1099" name="正方形/長方形 83"/>
              <p:cNvSpPr/>
              <p:nvPr/>
            </p:nvSpPr>
            <p:spPr>
              <a:xfrm>
                <a:off x="403602" y="5831079"/>
                <a:ext cx="6110601" cy="743343"/>
              </a:xfrm>
              <a:prstGeom prst="rect">
                <a:avLst/>
              </a:prstGeom>
              <a:noFill/>
              <a:ln w="254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100" name="正方形/長方形 84"/>
              <p:cNvSpPr/>
              <p:nvPr/>
            </p:nvSpPr>
            <p:spPr>
              <a:xfrm>
                <a:off x="411833" y="5843405"/>
                <a:ext cx="726209" cy="731017"/>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a:solidFill>
                      <a:schemeClr val="tx1"/>
                    </a:solidFill>
                    <a:latin typeface="Yu Gothic UI Semibold"/>
                    <a:ea typeface="Yu Gothic UI Semibold"/>
                  </a:rPr>
                  <a:t>C</a:t>
                </a:r>
                <a:endParaRPr kumimoji="1" lang="ja-JP" altLang="en-US" b="1">
                  <a:solidFill>
                    <a:schemeClr val="tx1"/>
                  </a:solidFill>
                  <a:latin typeface="Yu Gothic UI Semibold"/>
                  <a:ea typeface="Yu Gothic UI Semibold"/>
                </a:endParaRPr>
              </a:p>
            </p:txBody>
          </p:sp>
          <p:sp>
            <p:nvSpPr>
              <p:cNvPr id="1101" name="テキスト ボックス 77"/>
              <p:cNvSpPr txBox="1"/>
              <p:nvPr/>
            </p:nvSpPr>
            <p:spPr>
              <a:xfrm>
                <a:off x="1203201" y="5840298"/>
                <a:ext cx="4871326" cy="953214"/>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400">
                    <a:latin typeface="メイリオ"/>
                    <a:ea typeface="メイリオ"/>
                  </a:rPr>
                  <a:t>児童手当認定請求書</a:t>
                </a:r>
                <a:endParaRPr kumimoji="1" lang="ja-JP" altLang="en-US" sz="1400">
                  <a:latin typeface="メイリオ"/>
                  <a:ea typeface="メイリオ"/>
                </a:endParaRPr>
              </a:p>
              <a:p>
                <a:r>
                  <a:rPr kumimoji="1" lang="ja-JP" altLang="en-US" sz="1400">
                    <a:latin typeface="メイリオ"/>
                    <a:ea typeface="メイリオ"/>
                  </a:rPr>
                  <a:t>別居監護申立書</a:t>
                </a:r>
                <a:endParaRPr kumimoji="1" lang="ja-JP" altLang="en-US" sz="1400">
                  <a:latin typeface="メイリオ"/>
                  <a:ea typeface="メイリオ"/>
                </a:endParaRPr>
              </a:p>
              <a:p>
                <a:r>
                  <a:rPr kumimoji="1" lang="ja-JP" altLang="en-US" sz="1400">
                    <a:latin typeface="メイリオ"/>
                    <a:ea typeface="メイリオ"/>
                  </a:rPr>
                  <a:t>監護相当・生計費の負担についての確認書</a:t>
                </a:r>
                <a:endParaRPr kumimoji="1" lang="ja-JP" altLang="en-US" sz="1400">
                  <a:latin typeface="メイリオ"/>
                  <a:ea typeface="メイリオ"/>
                </a:endParaRPr>
              </a:p>
              <a:p>
                <a:endParaRPr kumimoji="1" lang="ja-JP" altLang="en-US" sz="1400">
                  <a:latin typeface="メイリオ"/>
                  <a:ea typeface="メイリオ"/>
                </a:endParaRPr>
              </a:p>
            </p:txBody>
          </p:sp>
        </p:grpSp>
        <p:grpSp>
          <p:nvGrpSpPr>
            <p:cNvPr id="1102" name="グループ 174"/>
            <p:cNvGrpSpPr/>
            <p:nvPr/>
          </p:nvGrpSpPr>
          <p:grpSpPr>
            <a:xfrm>
              <a:off x="264333" y="8791998"/>
              <a:ext cx="6110601" cy="749270"/>
              <a:chOff x="403602" y="5828799"/>
              <a:chExt cx="6110601" cy="749270"/>
            </a:xfrm>
          </p:grpSpPr>
          <p:sp>
            <p:nvSpPr>
              <p:cNvPr id="1103" name="正方形/長方形 83"/>
              <p:cNvSpPr/>
              <p:nvPr/>
            </p:nvSpPr>
            <p:spPr>
              <a:xfrm>
                <a:off x="403602" y="5828799"/>
                <a:ext cx="6110601" cy="518861"/>
              </a:xfrm>
              <a:prstGeom prst="rect">
                <a:avLst/>
              </a:prstGeom>
              <a:noFill/>
              <a:ln w="25400">
                <a:solidFill>
                  <a:srgbClr val="BF92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104" name="正方形/長方形 84"/>
              <p:cNvSpPr/>
              <p:nvPr/>
            </p:nvSpPr>
            <p:spPr>
              <a:xfrm>
                <a:off x="404754" y="5833417"/>
                <a:ext cx="726209" cy="514243"/>
              </a:xfrm>
              <a:prstGeom prst="rect">
                <a:avLst/>
              </a:prstGeom>
              <a:solidFill>
                <a:srgbClr val="BF92E1"/>
              </a:solidFill>
              <a:ln>
                <a:solidFill>
                  <a:srgbClr val="BF92E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a:solidFill>
                      <a:schemeClr val="tx1"/>
                    </a:solidFill>
                    <a:latin typeface="Yu Gothic UI Semibold"/>
                    <a:ea typeface="Yu Gothic UI Semibold"/>
                  </a:rPr>
                  <a:t>E</a:t>
                </a:r>
                <a:endParaRPr kumimoji="1" lang="ja-JP" altLang="en-US" b="1">
                  <a:solidFill>
                    <a:schemeClr val="tx1"/>
                  </a:solidFill>
                  <a:latin typeface="Yu Gothic UI Semibold"/>
                  <a:ea typeface="Yu Gothic UI Semibold"/>
                </a:endParaRPr>
              </a:p>
            </p:txBody>
          </p:sp>
          <p:sp>
            <p:nvSpPr>
              <p:cNvPr id="1105" name="テキスト ボックス 77"/>
              <p:cNvSpPr txBox="1"/>
              <p:nvPr/>
            </p:nvSpPr>
            <p:spPr>
              <a:xfrm>
                <a:off x="1203201" y="5840298"/>
                <a:ext cx="4871326" cy="737771"/>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400">
                    <a:latin typeface="メイリオ"/>
                    <a:ea typeface="メイリオ"/>
                  </a:rPr>
                  <a:t>児童手当認定請求書</a:t>
                </a:r>
                <a:endParaRPr kumimoji="1" lang="ja-JP" altLang="en-US" sz="1400">
                  <a:latin typeface="メイリオ"/>
                  <a:ea typeface="メイリオ"/>
                </a:endParaRPr>
              </a:p>
              <a:p>
                <a:r>
                  <a:rPr kumimoji="1" lang="ja-JP" altLang="en-US" sz="1400">
                    <a:latin typeface="メイリオ"/>
                    <a:ea typeface="メイリオ"/>
                  </a:rPr>
                  <a:t>別居監護申立書</a:t>
                </a:r>
                <a:endParaRPr kumimoji="1" lang="ja-JP" altLang="en-US" sz="1400">
                  <a:latin typeface="メイリオ"/>
                  <a:ea typeface="メイリオ"/>
                </a:endParaRPr>
              </a:p>
              <a:p>
                <a:endParaRPr kumimoji="1" lang="ja-JP" altLang="en-US" sz="1400">
                  <a:latin typeface="メイリオ"/>
                  <a:ea typeface="メイリオ"/>
                </a:endParaRPr>
              </a:p>
            </p:txBody>
          </p:sp>
        </p:grpSp>
        <p:grpSp>
          <p:nvGrpSpPr>
            <p:cNvPr id="1106" name="グループ 182"/>
            <p:cNvGrpSpPr/>
            <p:nvPr/>
          </p:nvGrpSpPr>
          <p:grpSpPr>
            <a:xfrm>
              <a:off x="256434" y="278891"/>
              <a:ext cx="6110602" cy="381171"/>
              <a:chOff x="403601" y="5827566"/>
              <a:chExt cx="6110602" cy="381171"/>
            </a:xfrm>
          </p:grpSpPr>
          <p:sp>
            <p:nvSpPr>
              <p:cNvPr id="1107" name="正方形/長方形 83"/>
              <p:cNvSpPr/>
              <p:nvPr/>
            </p:nvSpPr>
            <p:spPr>
              <a:xfrm>
                <a:off x="403602" y="5827566"/>
                <a:ext cx="6110601" cy="367587"/>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108" name="正方形/長方形 84"/>
              <p:cNvSpPr/>
              <p:nvPr/>
            </p:nvSpPr>
            <p:spPr>
              <a:xfrm>
                <a:off x="403601" y="5840298"/>
                <a:ext cx="118173" cy="35485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109" name="テキスト ボックス 77"/>
              <p:cNvSpPr txBox="1"/>
              <p:nvPr/>
            </p:nvSpPr>
            <p:spPr>
              <a:xfrm>
                <a:off x="569166" y="5840298"/>
                <a:ext cx="5826210" cy="368439"/>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en-US" altLang="ja-JP" dirty="0">
                    <a:latin typeface="メイリオ"/>
                    <a:ea typeface="メイリオ"/>
                  </a:rPr>
                  <a:t>4. 児童手当　制度改正　手続き要否確認フロー</a:t>
                </a:r>
                <a:endParaRPr kumimoji="1" lang="ja-JP" altLang="en-US">
                  <a:latin typeface="メイリオ"/>
                  <a:ea typeface="メイリオ"/>
                </a:endParaRPr>
              </a:p>
            </p:txBody>
          </p:sp>
        </p:grpSp>
        <p:grpSp>
          <p:nvGrpSpPr>
            <p:cNvPr id="1110" name="グループ 188"/>
            <p:cNvGrpSpPr/>
            <p:nvPr/>
          </p:nvGrpSpPr>
          <p:grpSpPr>
            <a:xfrm>
              <a:off x="246885" y="857698"/>
              <a:ext cx="6366097" cy="4552987"/>
              <a:chOff x="246885" y="1192062"/>
              <a:chExt cx="6366097" cy="4552987"/>
            </a:xfrm>
          </p:grpSpPr>
          <p:grpSp>
            <p:nvGrpSpPr>
              <p:cNvPr id="1111" name="グループ 100"/>
              <p:cNvGrpSpPr/>
              <p:nvPr/>
            </p:nvGrpSpPr>
            <p:grpSpPr>
              <a:xfrm>
                <a:off x="1218790" y="1196921"/>
                <a:ext cx="4451660" cy="360000"/>
                <a:chOff x="1056033" y="435511"/>
                <a:chExt cx="4451660" cy="360000"/>
              </a:xfrm>
            </p:grpSpPr>
          </p:grpSp>
          <p:grpSp>
            <p:nvGrpSpPr>
              <p:cNvPr id="1112" name="グループ 108"/>
              <p:cNvGrpSpPr/>
              <p:nvPr/>
            </p:nvGrpSpPr>
            <p:grpSpPr>
              <a:xfrm>
                <a:off x="1950187" y="1192062"/>
                <a:ext cx="2596575" cy="414605"/>
                <a:chOff x="2011256" y="610949"/>
                <a:chExt cx="2596575" cy="414605"/>
              </a:xfrm>
            </p:grpSpPr>
            <p:sp>
              <p:nvSpPr>
                <p:cNvPr id="1113" name="図形 104"/>
                <p:cNvSpPr/>
                <p:nvPr/>
              </p:nvSpPr>
              <p:spPr>
                <a:xfrm>
                  <a:off x="2018124" y="610949"/>
                  <a:ext cx="2589707" cy="414605"/>
                </a:xfrm>
                <a:prstGeom prst="roundRect">
                  <a:avLst/>
                </a:prstGeom>
                <a:solidFill>
                  <a:srgbClr val="E5FFC7"/>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4" name="テキスト 117"/>
                <p:cNvSpPr txBox="1"/>
                <p:nvPr/>
              </p:nvSpPr>
              <p:spPr>
                <a:xfrm>
                  <a:off x="2011256" y="610949"/>
                  <a:ext cx="2589707" cy="414605"/>
                </a:xfrm>
                <a:prstGeom prst="rect">
                  <a:avLst/>
                </a:prstGeom>
              </p:spPr>
              <p:txBody>
                <a:bodyPr wrap="square">
                  <a:spAutoFit/>
                </a:bodyPr>
                <a:p>
                  <a:pPr>
                    <a:defRPr lang="ja-JP" altLang="en-US"/>
                  </a:pPr>
                  <a:r>
                    <a:rPr lang="ja-JP" altLang="en-US" sz="1050"/>
                    <a:t>お子さんを養育してい</a:t>
                  </a:r>
                  <a:r>
                    <a:rPr lang="ja-JP" altLang="en-US" sz="1050"/>
                    <a:t>る方のうち、所得の高い方の職業は</a:t>
                  </a:r>
                  <a:r>
                    <a:rPr lang="ja-JP" altLang="en-US" sz="1050"/>
                    <a:t>公務員ですか</a:t>
                  </a:r>
                  <a:endParaRPr lang="ja-JP" altLang="en-US" sz="1050"/>
                </a:p>
              </p:txBody>
            </p:sp>
          </p:grpSp>
          <p:grpSp>
            <p:nvGrpSpPr>
              <p:cNvPr id="1115" name="グループ 106"/>
              <p:cNvGrpSpPr/>
              <p:nvPr/>
            </p:nvGrpSpPr>
            <p:grpSpPr>
              <a:xfrm>
                <a:off x="315477" y="1960299"/>
                <a:ext cx="2592000" cy="578390"/>
                <a:chOff x="331304" y="1376984"/>
                <a:chExt cx="2592000" cy="578390"/>
              </a:xfrm>
            </p:grpSpPr>
          </p:grpSp>
          <p:grpSp>
            <p:nvGrpSpPr>
              <p:cNvPr id="1116" name="グループ 128"/>
              <p:cNvGrpSpPr/>
              <p:nvPr/>
            </p:nvGrpSpPr>
            <p:grpSpPr>
              <a:xfrm>
                <a:off x="345896" y="2867747"/>
                <a:ext cx="1443641" cy="397116"/>
                <a:chOff x="258704" y="2457685"/>
                <a:chExt cx="1443641" cy="397116"/>
              </a:xfrm>
            </p:grpSpPr>
          </p:grpSp>
          <p:grpSp>
            <p:nvGrpSpPr>
              <p:cNvPr id="1117" name="グループ 178"/>
              <p:cNvGrpSpPr/>
              <p:nvPr/>
            </p:nvGrpSpPr>
            <p:grpSpPr>
              <a:xfrm>
                <a:off x="1229188" y="2179873"/>
                <a:ext cx="1441998" cy="440497"/>
                <a:chOff x="1229188" y="1732180"/>
                <a:chExt cx="1441998" cy="440497"/>
              </a:xfrm>
            </p:grpSpPr>
            <p:sp>
              <p:nvSpPr>
                <p:cNvPr id="1118" name="図形 114"/>
                <p:cNvSpPr/>
                <p:nvPr/>
              </p:nvSpPr>
              <p:spPr>
                <a:xfrm>
                  <a:off x="1234578" y="1732180"/>
                  <a:ext cx="1296999" cy="440497"/>
                </a:xfrm>
                <a:prstGeom prst="roundRect">
                  <a:avLst/>
                </a:prstGeom>
                <a:noFill/>
                <a:ln w="12700" cap="flat" cmpd="sng" algn="ctr">
                  <a:solidFill>
                    <a:schemeClr val="tx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19" name="テキスト 95"/>
                <p:cNvSpPr txBox="1"/>
                <p:nvPr/>
              </p:nvSpPr>
              <p:spPr>
                <a:xfrm>
                  <a:off x="1229188" y="1758072"/>
                  <a:ext cx="1441998" cy="414605"/>
                </a:xfrm>
                <a:prstGeom prst="rect">
                  <a:avLst/>
                </a:prstGeom>
              </p:spPr>
              <p:txBody>
                <a:bodyPr wrap="square">
                  <a:spAutoFit/>
                </a:bodyPr>
                <a:p>
                  <a:pPr>
                    <a:defRPr lang="ja-JP" altLang="en-US"/>
                  </a:pPr>
                  <a:r>
                    <a:rPr lang="ja-JP" altLang="en-US" sz="1050"/>
                    <a:t>勤務先にお問合せください</a:t>
                  </a:r>
                  <a:endParaRPr lang="ja-JP" altLang="en-US" sz="1050"/>
                </a:p>
              </p:txBody>
            </p:sp>
          </p:grpSp>
          <p:grpSp>
            <p:nvGrpSpPr>
              <p:cNvPr id="1120" name="グループ 110"/>
              <p:cNvGrpSpPr/>
              <p:nvPr/>
            </p:nvGrpSpPr>
            <p:grpSpPr>
              <a:xfrm>
                <a:off x="3442749" y="2179873"/>
                <a:ext cx="1913872" cy="440481"/>
                <a:chOff x="3551469" y="1752330"/>
                <a:chExt cx="1913872" cy="440481"/>
              </a:xfrm>
            </p:grpSpPr>
            <p:sp>
              <p:nvSpPr>
                <p:cNvPr id="1121" name="図形 105"/>
                <p:cNvSpPr/>
                <p:nvPr/>
              </p:nvSpPr>
              <p:spPr>
                <a:xfrm>
                  <a:off x="3551469" y="1752330"/>
                  <a:ext cx="1797707" cy="440481"/>
                </a:xfrm>
                <a:prstGeom prst="roundRect">
                  <a:avLst/>
                </a:prstGeom>
                <a:solidFill>
                  <a:srgbClr val="E5FFC7"/>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2" name="テキスト 96"/>
                <p:cNvSpPr txBox="1"/>
                <p:nvPr/>
              </p:nvSpPr>
              <p:spPr>
                <a:xfrm>
                  <a:off x="3597156" y="1765276"/>
                  <a:ext cx="1868185" cy="414605"/>
                </a:xfrm>
                <a:prstGeom prst="rect">
                  <a:avLst/>
                </a:prstGeom>
              </p:spPr>
              <p:txBody>
                <a:bodyPr wrap="square">
                  <a:spAutoFit/>
                </a:bodyPr>
                <a:p>
                  <a:pPr>
                    <a:defRPr lang="ja-JP" altLang="en-US"/>
                  </a:pPr>
                  <a:r>
                    <a:rPr lang="ja-JP" altLang="en-US" sz="1050"/>
                    <a:t>所得の高い方の住民登録地は精華町ですか</a:t>
                  </a:r>
                  <a:endParaRPr lang="ja-JP" altLang="en-US" sz="1050"/>
                </a:p>
              </p:txBody>
            </p:sp>
          </p:grpSp>
          <p:grpSp>
            <p:nvGrpSpPr>
              <p:cNvPr id="1123" name="グループ 125"/>
              <p:cNvGrpSpPr/>
              <p:nvPr/>
            </p:nvGrpSpPr>
            <p:grpSpPr>
              <a:xfrm>
                <a:off x="4698361" y="3199364"/>
                <a:ext cx="1514745" cy="579905"/>
                <a:chOff x="4632110" y="2925188"/>
                <a:chExt cx="1514745" cy="579905"/>
              </a:xfrm>
            </p:grpSpPr>
            <p:sp>
              <p:nvSpPr>
                <p:cNvPr id="1124" name="図形 115"/>
                <p:cNvSpPr/>
                <p:nvPr/>
              </p:nvSpPr>
              <p:spPr>
                <a:xfrm>
                  <a:off x="4634379" y="2925188"/>
                  <a:ext cx="1512476" cy="576188"/>
                </a:xfrm>
                <a:prstGeom prst="roundRect">
                  <a:avLst/>
                </a:prstGeom>
                <a:noFill/>
                <a:ln w="12700" cap="flat" cmpd="sng" algn="ctr">
                  <a:solidFill>
                    <a:schemeClr val="tx1"/>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5" name="テキスト 97"/>
                <p:cNvSpPr txBox="1"/>
                <p:nvPr/>
              </p:nvSpPr>
              <p:spPr>
                <a:xfrm>
                  <a:off x="4632110" y="2928905"/>
                  <a:ext cx="1441998" cy="576188"/>
                </a:xfrm>
                <a:prstGeom prst="rect">
                  <a:avLst/>
                </a:prstGeom>
              </p:spPr>
              <p:txBody>
                <a:bodyPr wrap="square">
                  <a:spAutoFit/>
                </a:bodyPr>
                <a:p>
                  <a:pPr>
                    <a:defRPr lang="ja-JP" altLang="en-US"/>
                  </a:pPr>
                  <a:r>
                    <a:rPr lang="ja-JP" altLang="en-US" sz="1050"/>
                    <a:t>所得の高い方の住民登録地にお問合せください</a:t>
                  </a:r>
                  <a:endParaRPr lang="ja-JP" altLang="en-US" sz="1050"/>
                </a:p>
              </p:txBody>
            </p:sp>
          </p:grpSp>
          <p:grpSp>
            <p:nvGrpSpPr>
              <p:cNvPr id="1126" name="グループ 112"/>
              <p:cNvGrpSpPr/>
              <p:nvPr/>
            </p:nvGrpSpPr>
            <p:grpSpPr>
              <a:xfrm>
                <a:off x="1830529" y="3199364"/>
                <a:ext cx="2592000" cy="576188"/>
                <a:chOff x="3567278" y="4077188"/>
                <a:chExt cx="2592000" cy="576188"/>
              </a:xfrm>
            </p:grpSpPr>
            <p:sp>
              <p:nvSpPr>
                <p:cNvPr id="1127" name="図形 103"/>
                <p:cNvSpPr/>
                <p:nvPr/>
              </p:nvSpPr>
              <p:spPr>
                <a:xfrm>
                  <a:off x="3567278" y="4077188"/>
                  <a:ext cx="2592000" cy="576188"/>
                </a:xfrm>
                <a:prstGeom prst="roundRect">
                  <a:avLst/>
                </a:prstGeom>
                <a:solidFill>
                  <a:srgbClr val="E5FFC7"/>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28" name="テキスト 98"/>
                <p:cNvSpPr txBox="1"/>
                <p:nvPr/>
              </p:nvSpPr>
              <p:spPr>
                <a:xfrm>
                  <a:off x="3644276" y="4077188"/>
                  <a:ext cx="2444524" cy="576188"/>
                </a:xfrm>
                <a:prstGeom prst="rect">
                  <a:avLst/>
                </a:prstGeom>
              </p:spPr>
              <p:txBody>
                <a:bodyPr wrap="square">
                  <a:spAutoFit/>
                </a:bodyPr>
                <a:p>
                  <a:pPr>
                    <a:defRPr lang="ja-JP" altLang="en-US"/>
                  </a:pPr>
                  <a:r>
                    <a:rPr lang="ja-JP" altLang="en-US" sz="1050"/>
                    <a:t>児童の兄姉等(H14.4.2生～H18.4.1生)がいて、その人を含めて3人以上のお子さんがいますか</a:t>
                  </a:r>
                  <a:endParaRPr lang="ja-JP" altLang="en-US" sz="1050"/>
                </a:p>
              </p:txBody>
            </p:sp>
          </p:grpSp>
          <p:sp>
            <p:nvSpPr>
              <p:cNvPr id="1129" name="直線 118"/>
              <p:cNvSpPr/>
              <p:nvPr/>
            </p:nvSpPr>
            <p:spPr>
              <a:xfrm flipH="1">
                <a:off x="2093964" y="1604854"/>
                <a:ext cx="472898" cy="577375"/>
              </a:xfrm>
              <a:prstGeom prst="line">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sp>
          <p:sp>
            <p:nvSpPr>
              <p:cNvPr id="1130" name="直線 119"/>
              <p:cNvSpPr/>
              <p:nvPr/>
            </p:nvSpPr>
            <p:spPr>
              <a:xfrm flipH="1">
                <a:off x="3506169" y="2621426"/>
                <a:ext cx="492173" cy="581381"/>
              </a:xfrm>
              <a:prstGeom prst="line">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sp>
          <p:sp>
            <p:nvSpPr>
              <p:cNvPr id="1131" name="直線 122"/>
              <p:cNvSpPr/>
              <p:nvPr/>
            </p:nvSpPr>
            <p:spPr>
              <a:xfrm>
                <a:off x="3722271" y="1607197"/>
                <a:ext cx="557767" cy="575118"/>
              </a:xfrm>
              <a:prstGeom prst="line">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sp>
          <p:sp>
            <p:nvSpPr>
              <p:cNvPr id="1132" name="直線 123"/>
              <p:cNvSpPr/>
              <p:nvPr/>
            </p:nvSpPr>
            <p:spPr>
              <a:xfrm>
                <a:off x="4586627" y="2620657"/>
                <a:ext cx="655147" cy="544766"/>
              </a:xfrm>
              <a:prstGeom prst="line">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sp>
          <p:grpSp>
            <p:nvGrpSpPr>
              <p:cNvPr id="1133" name="グループ 180"/>
              <p:cNvGrpSpPr/>
              <p:nvPr/>
            </p:nvGrpSpPr>
            <p:grpSpPr>
              <a:xfrm>
                <a:off x="1768868" y="2923853"/>
                <a:ext cx="1080656" cy="356569"/>
                <a:chOff x="1845364" y="2420054"/>
                <a:chExt cx="1080656" cy="356569"/>
              </a:xfrm>
            </p:grpSpPr>
          </p:grpSp>
          <p:grpSp>
            <p:nvGrpSpPr>
              <p:cNvPr id="1134" name="グループ 130"/>
              <p:cNvGrpSpPr/>
              <p:nvPr/>
            </p:nvGrpSpPr>
            <p:grpSpPr>
              <a:xfrm>
                <a:off x="3722271" y="4365199"/>
                <a:ext cx="2443040" cy="416367"/>
                <a:chOff x="3892307" y="4181420"/>
                <a:chExt cx="1370905" cy="416367"/>
              </a:xfrm>
            </p:grpSpPr>
            <p:sp>
              <p:nvSpPr>
                <p:cNvPr id="1135" name="図形 103"/>
                <p:cNvSpPr/>
                <p:nvPr/>
              </p:nvSpPr>
              <p:spPr>
                <a:xfrm>
                  <a:off x="3892307" y="4181420"/>
                  <a:ext cx="1370905" cy="416367"/>
                </a:xfrm>
                <a:prstGeom prst="roundRect">
                  <a:avLst/>
                </a:prstGeom>
                <a:solidFill>
                  <a:srgbClr val="E5FFC7"/>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6" name="テキスト 98"/>
                <p:cNvSpPr txBox="1"/>
                <p:nvPr/>
              </p:nvSpPr>
              <p:spPr>
                <a:xfrm>
                  <a:off x="3966274" y="4182016"/>
                  <a:ext cx="1295852" cy="414605"/>
                </a:xfrm>
                <a:prstGeom prst="rect">
                  <a:avLst/>
                </a:prstGeom>
              </p:spPr>
              <p:txBody>
                <a:bodyPr wrap="square">
                  <a:spAutoFit/>
                </a:bodyPr>
                <a:p>
                  <a:pPr>
                    <a:defRPr lang="ja-JP" altLang="en-US"/>
                  </a:pPr>
                  <a:r>
                    <a:rPr lang="ja-JP" altLang="en-US" sz="1050"/>
                    <a:t>高校生年齢以下児童(H18.4.2以降生)が同居していますか</a:t>
                  </a:r>
                  <a:endParaRPr lang="ja-JP" altLang="en-US" sz="1050"/>
                </a:p>
              </p:txBody>
            </p:sp>
          </p:grpSp>
          <p:grpSp>
            <p:nvGrpSpPr>
              <p:cNvPr id="1137" name="グループ 133"/>
              <p:cNvGrpSpPr/>
              <p:nvPr/>
            </p:nvGrpSpPr>
            <p:grpSpPr>
              <a:xfrm>
                <a:off x="621068" y="4364033"/>
                <a:ext cx="2443040" cy="416367"/>
                <a:chOff x="3790517" y="4177799"/>
                <a:chExt cx="1370905" cy="416367"/>
              </a:xfrm>
            </p:grpSpPr>
            <p:sp>
              <p:nvSpPr>
                <p:cNvPr id="1138" name="図形 103"/>
                <p:cNvSpPr/>
                <p:nvPr/>
              </p:nvSpPr>
              <p:spPr>
                <a:xfrm>
                  <a:off x="3790517" y="4177799"/>
                  <a:ext cx="1370905" cy="416367"/>
                </a:xfrm>
                <a:prstGeom prst="roundRect">
                  <a:avLst/>
                </a:prstGeom>
                <a:solidFill>
                  <a:srgbClr val="E5FFC7"/>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39" name="テキスト 98"/>
                <p:cNvSpPr txBox="1"/>
                <p:nvPr/>
              </p:nvSpPr>
              <p:spPr>
                <a:xfrm>
                  <a:off x="3864484" y="4178395"/>
                  <a:ext cx="1295852" cy="414605"/>
                </a:xfrm>
                <a:prstGeom prst="rect">
                  <a:avLst/>
                </a:prstGeom>
              </p:spPr>
              <p:txBody>
                <a:bodyPr wrap="square">
                  <a:spAutoFit/>
                </a:bodyPr>
                <a:p>
                  <a:pPr>
                    <a:defRPr lang="ja-JP" altLang="en-US"/>
                  </a:pPr>
                  <a:r>
                    <a:rPr lang="ja-JP" altLang="en-US" sz="1050"/>
                    <a:t>高校生年齢以下児童(H18.4.2以降生)が同居していますか</a:t>
                  </a:r>
                  <a:endParaRPr lang="ja-JP" altLang="en-US" sz="1050"/>
                </a:p>
              </p:txBody>
            </p:sp>
          </p:grpSp>
          <p:sp>
            <p:nvSpPr>
              <p:cNvPr id="1140" name="直線 136"/>
              <p:cNvSpPr/>
              <p:nvPr/>
            </p:nvSpPr>
            <p:spPr>
              <a:xfrm flipH="1">
                <a:off x="2154354" y="3774811"/>
                <a:ext cx="534774" cy="575581"/>
              </a:xfrm>
              <a:prstGeom prst="line">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sp>
          <p:sp>
            <p:nvSpPr>
              <p:cNvPr id="1141" name="直線 137"/>
              <p:cNvSpPr/>
              <p:nvPr/>
            </p:nvSpPr>
            <p:spPr>
              <a:xfrm>
                <a:off x="3438353" y="3779757"/>
                <a:ext cx="770498" cy="569226"/>
              </a:xfrm>
              <a:prstGeom prst="line">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sp>
          <p:sp>
            <p:nvSpPr>
              <p:cNvPr id="1142" name="直線 138"/>
              <p:cNvSpPr/>
              <p:nvPr/>
            </p:nvSpPr>
            <p:spPr>
              <a:xfrm flipH="1">
                <a:off x="1056847" y="4785246"/>
                <a:ext cx="282082" cy="500313"/>
              </a:xfrm>
              <a:prstGeom prst="line">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sp>
          <p:grpSp>
            <p:nvGrpSpPr>
              <p:cNvPr id="1143" name="グループ 139"/>
              <p:cNvGrpSpPr/>
              <p:nvPr/>
            </p:nvGrpSpPr>
            <p:grpSpPr>
              <a:xfrm>
                <a:off x="246885" y="5316052"/>
                <a:ext cx="1443641" cy="397116"/>
                <a:chOff x="246885" y="2100737"/>
                <a:chExt cx="1443641" cy="397116"/>
              </a:xfrm>
            </p:grpSpPr>
            <p:sp>
              <p:nvSpPr>
                <p:cNvPr id="1144" name="図形 127"/>
                <p:cNvSpPr/>
                <p:nvPr/>
              </p:nvSpPr>
              <p:spPr>
                <a:xfrm>
                  <a:off x="246885" y="2100737"/>
                  <a:ext cx="1293321" cy="397116"/>
                </a:xfrm>
                <a:prstGeom prst="roundRect">
                  <a:avLst/>
                </a:prstGeom>
                <a:solidFill>
                  <a:srgbClr val="FFFF0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45" name="テキスト 93"/>
                <p:cNvSpPr txBox="1"/>
                <p:nvPr/>
              </p:nvSpPr>
              <p:spPr>
                <a:xfrm>
                  <a:off x="248528" y="2156843"/>
                  <a:ext cx="1441998" cy="253023"/>
                </a:xfrm>
                <a:prstGeom prst="rect">
                  <a:avLst/>
                </a:prstGeom>
              </p:spPr>
              <p:txBody>
                <a:bodyPr wrap="square">
                  <a:spAutoFit/>
                </a:bodyPr>
                <a:p>
                  <a:pPr>
                    <a:defRPr lang="ja-JP" altLang="en-US"/>
                  </a:pPr>
                  <a:r>
                    <a:rPr lang="ja-JP" altLang="en-US" sz="1050" b="1" u="sng">
                      <a:solidFill>
                        <a:srgbClr val="FF0000"/>
                      </a:solidFill>
                    </a:rPr>
                    <a:t>申請必要</a:t>
                  </a:r>
                  <a:r>
                    <a:rPr lang="ja-JP" altLang="en-US" sz="1050" b="1"/>
                    <a:t>(下記Bへ)</a:t>
                  </a:r>
                  <a:endParaRPr lang="ja-JP" altLang="en-US" sz="1050" b="1"/>
                </a:p>
              </p:txBody>
            </p:sp>
          </p:grpSp>
          <p:grpSp>
            <p:nvGrpSpPr>
              <p:cNvPr id="1146" name="グループ 142"/>
              <p:cNvGrpSpPr/>
              <p:nvPr/>
            </p:nvGrpSpPr>
            <p:grpSpPr>
              <a:xfrm>
                <a:off x="1868094" y="5331991"/>
                <a:ext cx="1443641" cy="397116"/>
                <a:chOff x="250806" y="2116675"/>
                <a:chExt cx="1443641" cy="397116"/>
              </a:xfrm>
            </p:grpSpPr>
            <p:sp>
              <p:nvSpPr>
                <p:cNvPr id="1147" name="図形 127"/>
                <p:cNvSpPr/>
                <p:nvPr/>
              </p:nvSpPr>
              <p:spPr>
                <a:xfrm>
                  <a:off x="250806" y="2116675"/>
                  <a:ext cx="1293321" cy="397116"/>
                </a:xfrm>
                <a:prstGeom prst="roundRect">
                  <a:avLst/>
                </a:prstGeom>
                <a:solidFill>
                  <a:srgbClr val="92D050"/>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48" name="テキスト 93"/>
                <p:cNvSpPr txBox="1"/>
                <p:nvPr/>
              </p:nvSpPr>
              <p:spPr>
                <a:xfrm>
                  <a:off x="252449" y="2172781"/>
                  <a:ext cx="1441998" cy="253023"/>
                </a:xfrm>
                <a:prstGeom prst="rect">
                  <a:avLst/>
                </a:prstGeom>
              </p:spPr>
              <p:txBody>
                <a:bodyPr wrap="square">
                  <a:spAutoFit/>
                </a:bodyPr>
                <a:p>
                  <a:pPr>
                    <a:defRPr lang="ja-JP" altLang="en-US"/>
                  </a:pPr>
                  <a:r>
                    <a:rPr lang="ja-JP" altLang="en-US" sz="1050" b="1" u="sng">
                      <a:solidFill>
                        <a:srgbClr val="FF0000"/>
                      </a:solidFill>
                    </a:rPr>
                    <a:t>申請必要</a:t>
                  </a:r>
                  <a:r>
                    <a:rPr lang="ja-JP" altLang="en-US" sz="1050" b="1"/>
                    <a:t>(下記Cへ)</a:t>
                  </a:r>
                  <a:endParaRPr lang="ja-JP" altLang="en-US" sz="1050" b="1"/>
                </a:p>
              </p:txBody>
            </p:sp>
          </p:grpSp>
          <p:grpSp>
            <p:nvGrpSpPr>
              <p:cNvPr id="1149" name="グループ 145"/>
              <p:cNvGrpSpPr/>
              <p:nvPr/>
            </p:nvGrpSpPr>
            <p:grpSpPr>
              <a:xfrm>
                <a:off x="3511280" y="5347932"/>
                <a:ext cx="1443641" cy="397116"/>
                <a:chOff x="138665" y="2132616"/>
                <a:chExt cx="1443641" cy="397116"/>
              </a:xfrm>
            </p:grpSpPr>
            <p:sp>
              <p:nvSpPr>
                <p:cNvPr id="1150" name="図形 127"/>
                <p:cNvSpPr/>
                <p:nvPr/>
              </p:nvSpPr>
              <p:spPr>
                <a:xfrm>
                  <a:off x="138665" y="2132616"/>
                  <a:ext cx="1293321" cy="397116"/>
                </a:xfrm>
                <a:prstGeom prst="roundRect">
                  <a:avLst/>
                </a:prstGeom>
                <a:solidFill>
                  <a:srgbClr val="BDE7F6"/>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51" name="テキスト 93"/>
                <p:cNvSpPr txBox="1"/>
                <p:nvPr/>
              </p:nvSpPr>
              <p:spPr>
                <a:xfrm>
                  <a:off x="140308" y="2188722"/>
                  <a:ext cx="1441998" cy="253023"/>
                </a:xfrm>
                <a:prstGeom prst="rect">
                  <a:avLst/>
                </a:prstGeom>
              </p:spPr>
              <p:txBody>
                <a:bodyPr wrap="square">
                  <a:spAutoFit/>
                </a:bodyPr>
                <a:p>
                  <a:pPr>
                    <a:defRPr lang="ja-JP" altLang="en-US"/>
                  </a:pPr>
                  <a:r>
                    <a:rPr lang="ja-JP" altLang="en-US" sz="1050" b="1" u="sng">
                      <a:solidFill>
                        <a:srgbClr val="FF0000"/>
                      </a:solidFill>
                    </a:rPr>
                    <a:t>申請必要</a:t>
                  </a:r>
                  <a:r>
                    <a:rPr lang="ja-JP" altLang="en-US" sz="1050" b="1"/>
                    <a:t>(下記Dへ)</a:t>
                  </a:r>
                  <a:endParaRPr lang="ja-JP" altLang="en-US" sz="1050" b="1"/>
                </a:p>
              </p:txBody>
            </p:sp>
          </p:grpSp>
          <p:grpSp>
            <p:nvGrpSpPr>
              <p:cNvPr id="1152" name="グループ 148"/>
              <p:cNvGrpSpPr/>
              <p:nvPr/>
            </p:nvGrpSpPr>
            <p:grpSpPr>
              <a:xfrm>
                <a:off x="5169341" y="5347933"/>
                <a:ext cx="1443641" cy="397116"/>
                <a:chOff x="257061" y="2148557"/>
                <a:chExt cx="1443641" cy="397116"/>
              </a:xfrm>
            </p:grpSpPr>
            <p:sp>
              <p:nvSpPr>
                <p:cNvPr id="1153" name="図形 127"/>
                <p:cNvSpPr/>
                <p:nvPr/>
              </p:nvSpPr>
              <p:spPr>
                <a:xfrm>
                  <a:off x="257061" y="2148557"/>
                  <a:ext cx="1293321" cy="397116"/>
                </a:xfrm>
                <a:prstGeom prst="roundRect">
                  <a:avLst/>
                </a:prstGeom>
                <a:solidFill>
                  <a:srgbClr val="BF92E1"/>
                </a:solidFill>
                <a:ln w="12700" cap="flat" cmpd="sng" algn="ctr">
                  <a:no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anchor="ctr"/>
                <a:p>
                  <a:pPr algn="ctr">
                    <a:defRPr lang="ja-JP" altLang="en-US"/>
                  </a:pPr>
                  <a:endParaRPr lang="ja-JP" altLang="en-US"/>
                </a:p>
              </p:txBody>
            </p:sp>
            <p:sp>
              <p:nvSpPr>
                <p:cNvPr id="1154" name="テキスト 93"/>
                <p:cNvSpPr txBox="1"/>
                <p:nvPr/>
              </p:nvSpPr>
              <p:spPr>
                <a:xfrm>
                  <a:off x="258704" y="2204663"/>
                  <a:ext cx="1441998" cy="253023"/>
                </a:xfrm>
                <a:prstGeom prst="rect">
                  <a:avLst/>
                </a:prstGeom>
              </p:spPr>
              <p:txBody>
                <a:bodyPr wrap="square">
                  <a:spAutoFit/>
                </a:bodyPr>
                <a:p>
                  <a:pPr>
                    <a:defRPr lang="ja-JP" altLang="en-US"/>
                  </a:pPr>
                  <a:r>
                    <a:rPr lang="ja-JP" altLang="en-US" sz="1050" b="1" u="sng">
                      <a:solidFill>
                        <a:srgbClr val="FF0000"/>
                      </a:solidFill>
                    </a:rPr>
                    <a:t>申請必要</a:t>
                  </a:r>
                  <a:r>
                    <a:rPr lang="ja-JP" altLang="en-US" sz="1050" b="1"/>
                    <a:t>(下記Eへ)</a:t>
                  </a:r>
                  <a:endParaRPr lang="ja-JP" altLang="en-US" sz="1050" b="1"/>
                </a:p>
              </p:txBody>
            </p:sp>
          </p:grpSp>
          <p:sp>
            <p:nvSpPr>
              <p:cNvPr id="1155" name="直線 151"/>
              <p:cNvSpPr/>
              <p:nvPr/>
            </p:nvSpPr>
            <p:spPr>
              <a:xfrm flipH="1">
                <a:off x="3973556" y="4787182"/>
                <a:ext cx="449427" cy="500439"/>
              </a:xfrm>
              <a:prstGeom prst="line">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sp>
          <p:sp>
            <p:nvSpPr>
              <p:cNvPr id="1156" name="直線 152"/>
              <p:cNvSpPr/>
              <p:nvPr/>
            </p:nvSpPr>
            <p:spPr>
              <a:xfrm>
                <a:off x="2153318" y="4779535"/>
                <a:ext cx="269662" cy="510120"/>
              </a:xfrm>
              <a:prstGeom prst="line">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sp>
          <p:sp>
            <p:nvSpPr>
              <p:cNvPr id="1157" name="直線 153"/>
              <p:cNvSpPr/>
              <p:nvPr/>
            </p:nvSpPr>
            <p:spPr>
              <a:xfrm>
                <a:off x="5395813" y="4791367"/>
                <a:ext cx="424303" cy="496589"/>
              </a:xfrm>
              <a:prstGeom prst="line">
                <a:avLst/>
              </a:prstGeom>
              <a:ln w="50800">
                <a:solidFill>
                  <a:srgbClr val="0070C0"/>
                </a:solidFill>
                <a:tailEnd type="triangle"/>
              </a:ln>
            </p:spPr>
            <p:style>
              <a:lnRef idx="1">
                <a:schemeClr val="accent1"/>
              </a:lnRef>
              <a:fillRef idx="0">
                <a:schemeClr val="accent1"/>
              </a:fillRef>
              <a:effectRef idx="0">
                <a:schemeClr val="accent1"/>
              </a:effectRef>
              <a:fontRef idx="minor">
                <a:schemeClr val="tx1"/>
              </a:fontRef>
            </p:style>
          </p:sp>
          <p:sp>
            <p:nvSpPr>
              <p:cNvPr id="1158" name="テキスト 176"/>
              <p:cNvSpPr txBox="1"/>
              <p:nvPr/>
            </p:nvSpPr>
            <p:spPr>
              <a:xfrm>
                <a:off x="1744858" y="1768245"/>
                <a:ext cx="543291" cy="253023"/>
              </a:xfrm>
              <a:prstGeom prst="rect">
                <a:avLst/>
              </a:prstGeom>
            </p:spPr>
            <p:txBody>
              <a:bodyPr wrap="square">
                <a:spAutoFit/>
              </a:bodyPr>
              <a:p>
                <a:pPr>
                  <a:defRPr lang="ja-JP" altLang="en-US"/>
                </a:pPr>
                <a:r>
                  <a:rPr lang="ja-JP" altLang="en-US" sz="1050"/>
                  <a:t>はい</a:t>
                </a:r>
                <a:endParaRPr lang="ja-JP" altLang="en-US" sz="1050"/>
              </a:p>
            </p:txBody>
          </p:sp>
          <p:sp>
            <p:nvSpPr>
              <p:cNvPr id="1159" name="テキスト 177"/>
              <p:cNvSpPr txBox="1"/>
              <p:nvPr/>
            </p:nvSpPr>
            <p:spPr>
              <a:xfrm>
                <a:off x="3208965" y="2785605"/>
                <a:ext cx="543291" cy="253023"/>
              </a:xfrm>
              <a:prstGeom prst="rect">
                <a:avLst/>
              </a:prstGeom>
            </p:spPr>
            <p:txBody>
              <a:bodyPr wrap="square">
                <a:spAutoFit/>
              </a:bodyPr>
              <a:p>
                <a:pPr>
                  <a:defRPr lang="ja-JP" altLang="en-US"/>
                </a:pPr>
                <a:r>
                  <a:rPr lang="ja-JP" altLang="en-US" sz="1050"/>
                  <a:t>はい</a:t>
                </a:r>
                <a:endParaRPr lang="ja-JP" altLang="en-US" sz="1050"/>
              </a:p>
            </p:txBody>
          </p:sp>
          <p:sp>
            <p:nvSpPr>
              <p:cNvPr id="1160" name="テキスト 178"/>
              <p:cNvSpPr txBox="1"/>
              <p:nvPr/>
            </p:nvSpPr>
            <p:spPr>
              <a:xfrm>
                <a:off x="1842588" y="3936090"/>
                <a:ext cx="543291" cy="253023"/>
              </a:xfrm>
              <a:prstGeom prst="rect">
                <a:avLst/>
              </a:prstGeom>
            </p:spPr>
            <p:txBody>
              <a:bodyPr wrap="square">
                <a:spAutoFit/>
              </a:bodyPr>
              <a:p>
                <a:pPr>
                  <a:defRPr lang="ja-JP" altLang="en-US"/>
                </a:pPr>
                <a:r>
                  <a:rPr lang="ja-JP" altLang="en-US" sz="1050"/>
                  <a:t>はい</a:t>
                </a:r>
                <a:endParaRPr lang="ja-JP" altLang="en-US" sz="1050"/>
              </a:p>
            </p:txBody>
          </p:sp>
          <p:sp>
            <p:nvSpPr>
              <p:cNvPr id="1161" name="テキスト 179"/>
              <p:cNvSpPr txBox="1"/>
              <p:nvPr/>
            </p:nvSpPr>
            <p:spPr>
              <a:xfrm>
                <a:off x="621068" y="5032536"/>
                <a:ext cx="543291" cy="253023"/>
              </a:xfrm>
              <a:prstGeom prst="rect">
                <a:avLst/>
              </a:prstGeom>
            </p:spPr>
            <p:txBody>
              <a:bodyPr wrap="square">
                <a:spAutoFit/>
              </a:bodyPr>
              <a:p>
                <a:pPr>
                  <a:defRPr lang="ja-JP" altLang="en-US"/>
                </a:pPr>
                <a:r>
                  <a:rPr lang="ja-JP" altLang="en-US" sz="1050"/>
                  <a:t>はい</a:t>
                </a:r>
                <a:endParaRPr lang="ja-JP" altLang="en-US" sz="1050"/>
              </a:p>
            </p:txBody>
          </p:sp>
          <p:sp>
            <p:nvSpPr>
              <p:cNvPr id="1162" name="テキスト 180"/>
              <p:cNvSpPr txBox="1"/>
              <p:nvPr/>
            </p:nvSpPr>
            <p:spPr>
              <a:xfrm>
                <a:off x="3582440" y="5036632"/>
                <a:ext cx="543291" cy="253023"/>
              </a:xfrm>
              <a:prstGeom prst="rect">
                <a:avLst/>
              </a:prstGeom>
            </p:spPr>
            <p:txBody>
              <a:bodyPr wrap="square">
                <a:spAutoFit/>
              </a:bodyPr>
              <a:p>
                <a:pPr>
                  <a:defRPr lang="ja-JP" altLang="en-US"/>
                </a:pPr>
                <a:r>
                  <a:rPr lang="ja-JP" altLang="en-US" sz="1050"/>
                  <a:t>はい</a:t>
                </a:r>
                <a:endParaRPr lang="ja-JP" altLang="en-US" sz="1050"/>
              </a:p>
            </p:txBody>
          </p:sp>
          <p:sp>
            <p:nvSpPr>
              <p:cNvPr id="1163" name="テキスト 183"/>
              <p:cNvSpPr txBox="1"/>
              <p:nvPr/>
            </p:nvSpPr>
            <p:spPr>
              <a:xfrm>
                <a:off x="4160311" y="1767030"/>
                <a:ext cx="674877" cy="253023"/>
              </a:xfrm>
              <a:prstGeom prst="rect">
                <a:avLst/>
              </a:prstGeom>
            </p:spPr>
            <p:txBody>
              <a:bodyPr>
                <a:spAutoFit/>
              </a:bodyPr>
              <a:p>
                <a:pPr>
                  <a:defRPr lang="ja-JP" altLang="en-US"/>
                </a:pPr>
                <a:r>
                  <a:rPr lang="ja-JP" altLang="en-US" sz="1050"/>
                  <a:t>いいえ</a:t>
                </a:r>
                <a:endParaRPr lang="ja-JP" altLang="en-US" sz="1050"/>
              </a:p>
            </p:txBody>
          </p:sp>
          <p:sp>
            <p:nvSpPr>
              <p:cNvPr id="1164" name="テキスト 184"/>
              <p:cNvSpPr txBox="1"/>
              <p:nvPr/>
            </p:nvSpPr>
            <p:spPr>
              <a:xfrm>
                <a:off x="5058811" y="2785605"/>
                <a:ext cx="674877" cy="253023"/>
              </a:xfrm>
              <a:prstGeom prst="rect">
                <a:avLst/>
              </a:prstGeom>
            </p:spPr>
            <p:txBody>
              <a:bodyPr>
                <a:spAutoFit/>
              </a:bodyPr>
              <a:p>
                <a:pPr>
                  <a:defRPr lang="ja-JP" altLang="en-US"/>
                </a:pPr>
                <a:r>
                  <a:rPr lang="ja-JP" altLang="en-US" sz="1050"/>
                  <a:t>いいえ</a:t>
                </a:r>
                <a:endParaRPr lang="ja-JP" altLang="en-US" sz="1050"/>
              </a:p>
            </p:txBody>
          </p:sp>
          <p:sp>
            <p:nvSpPr>
              <p:cNvPr id="1165" name="テキスト 185"/>
              <p:cNvSpPr txBox="1"/>
              <p:nvPr/>
            </p:nvSpPr>
            <p:spPr>
              <a:xfrm>
                <a:off x="3998342" y="3937859"/>
                <a:ext cx="674877" cy="253023"/>
              </a:xfrm>
              <a:prstGeom prst="rect">
                <a:avLst/>
              </a:prstGeom>
            </p:spPr>
            <p:txBody>
              <a:bodyPr>
                <a:spAutoFit/>
              </a:bodyPr>
              <a:p>
                <a:pPr>
                  <a:defRPr lang="ja-JP" altLang="en-US"/>
                </a:pPr>
                <a:r>
                  <a:rPr lang="ja-JP" altLang="en-US" sz="1050"/>
                  <a:t>いいえ</a:t>
                </a:r>
                <a:endParaRPr lang="ja-JP" altLang="en-US" sz="1050"/>
              </a:p>
            </p:txBody>
          </p:sp>
          <p:sp>
            <p:nvSpPr>
              <p:cNvPr id="1166" name="テキスト 186"/>
              <p:cNvSpPr txBox="1"/>
              <p:nvPr/>
            </p:nvSpPr>
            <p:spPr>
              <a:xfrm>
                <a:off x="2421741" y="5032536"/>
                <a:ext cx="674877" cy="253023"/>
              </a:xfrm>
              <a:prstGeom prst="rect">
                <a:avLst/>
              </a:prstGeom>
            </p:spPr>
            <p:txBody>
              <a:bodyPr>
                <a:spAutoFit/>
              </a:bodyPr>
              <a:p>
                <a:pPr>
                  <a:defRPr lang="ja-JP" altLang="en-US"/>
                </a:pPr>
                <a:r>
                  <a:rPr lang="ja-JP" altLang="en-US" sz="1050"/>
                  <a:t>いいえ</a:t>
                </a:r>
                <a:endParaRPr lang="ja-JP" altLang="en-US" sz="1050"/>
              </a:p>
            </p:txBody>
          </p:sp>
          <p:sp>
            <p:nvSpPr>
              <p:cNvPr id="1167" name="テキスト 187"/>
              <p:cNvSpPr txBox="1"/>
              <p:nvPr/>
            </p:nvSpPr>
            <p:spPr>
              <a:xfrm>
                <a:off x="5763006" y="5039662"/>
                <a:ext cx="674877" cy="253023"/>
              </a:xfrm>
              <a:prstGeom prst="rect">
                <a:avLst/>
              </a:prstGeom>
            </p:spPr>
            <p:txBody>
              <a:bodyPr>
                <a:spAutoFit/>
              </a:bodyPr>
              <a:p>
                <a:pPr>
                  <a:defRPr lang="ja-JP" altLang="en-US"/>
                </a:pPr>
                <a:r>
                  <a:rPr lang="ja-JP" altLang="en-US" sz="1050"/>
                  <a:t>いいえ</a:t>
                </a:r>
                <a:endParaRPr lang="ja-JP" altLang="en-US" sz="1050"/>
              </a:p>
            </p:txBody>
          </p:sp>
        </p:grpSp>
        <p:sp>
          <p:nvSpPr>
            <p:cNvPr id="1168" name="テキスト 190"/>
            <p:cNvSpPr txBox="1"/>
            <p:nvPr/>
          </p:nvSpPr>
          <p:spPr>
            <a:xfrm>
              <a:off x="212924" y="5521255"/>
              <a:ext cx="6225106" cy="599271"/>
            </a:xfrm>
            <a:prstGeom prst="rect">
              <a:avLst/>
            </a:prstGeom>
          </p:spPr>
          <p:txBody>
            <a:bodyPr wrap="square">
              <a:spAutoFit/>
            </a:bodyPr>
            <a:p>
              <a:pPr>
                <a:defRPr lang="ja-JP" altLang="en-US"/>
              </a:pPr>
              <a:r>
                <a:rPr lang="ja-JP" altLang="en-US" sz="1100" b="1">
                  <a:solidFill>
                    <a:srgbClr val="FF0000"/>
                  </a:solidFill>
                </a:rPr>
                <a:t>※1</a:t>
              </a:r>
              <a:r>
                <a:rPr lang="ja-JP" altLang="en-US" sz="1100"/>
                <a:t> 申請不要に該当していて、高校生年齢がいる世帯や第三子以降の児童がいる世帯、特例給付を受給している世帯で増額対象となる場合は、職権で増額とし、額改定通知書を令和6年12月までに送付します。</a:t>
              </a:r>
              <a:endParaRPr lang="ja-JP" altLang="en-US" sz="1100"/>
            </a:p>
          </p:txBody>
        </p:sp>
        <p:grpSp>
          <p:nvGrpSpPr>
            <p:cNvPr id="1169" name="グループ 190"/>
            <p:cNvGrpSpPr/>
            <p:nvPr/>
          </p:nvGrpSpPr>
          <p:grpSpPr>
            <a:xfrm>
              <a:off x="270176" y="8433569"/>
              <a:ext cx="6110601" cy="320288"/>
              <a:chOff x="403602" y="5826894"/>
              <a:chExt cx="6110601" cy="320288"/>
            </a:xfrm>
          </p:grpSpPr>
          <p:sp>
            <p:nvSpPr>
              <p:cNvPr id="1170" name="正方形/長方形 83"/>
              <p:cNvSpPr/>
              <p:nvPr/>
            </p:nvSpPr>
            <p:spPr>
              <a:xfrm>
                <a:off x="403602" y="5826894"/>
                <a:ext cx="6110601" cy="316305"/>
              </a:xfrm>
              <a:prstGeom prst="rect">
                <a:avLst/>
              </a:prstGeom>
              <a:noFill/>
              <a:ln w="25400">
                <a:solidFill>
                  <a:srgbClr val="BDE7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a:latin typeface="ＭＳ Ｐゴシック" panose="020B0600070205080204" pitchFamily="50" charset="-128"/>
                  <a:ea typeface="ＭＳ Ｐゴシック" panose="020B0600070205080204" pitchFamily="50" charset="-128"/>
                </a:endParaRPr>
              </a:p>
            </p:txBody>
          </p:sp>
          <p:sp>
            <p:nvSpPr>
              <p:cNvPr id="1171" name="正方形/長方形 84"/>
              <p:cNvSpPr/>
              <p:nvPr/>
            </p:nvSpPr>
            <p:spPr>
              <a:xfrm>
                <a:off x="414379" y="5844419"/>
                <a:ext cx="726209" cy="298642"/>
              </a:xfrm>
              <a:prstGeom prst="rect">
                <a:avLst/>
              </a:prstGeom>
              <a:solidFill>
                <a:srgbClr val="BDE7F6"/>
              </a:solidFill>
              <a:ln>
                <a:solidFill>
                  <a:srgbClr val="BDE7F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b="1">
                    <a:solidFill>
                      <a:schemeClr val="tx1"/>
                    </a:solidFill>
                    <a:latin typeface="Yu Gothic UI Semibold"/>
                    <a:ea typeface="Yu Gothic UI Semibold"/>
                  </a:rPr>
                  <a:t>D</a:t>
                </a:r>
                <a:endParaRPr kumimoji="1" lang="ja-JP" altLang="en-US" b="1">
                  <a:solidFill>
                    <a:schemeClr val="tx1"/>
                  </a:solidFill>
                  <a:latin typeface="Yu Gothic UI Semibold"/>
                  <a:ea typeface="Yu Gothic UI Semibold"/>
                </a:endParaRPr>
              </a:p>
            </p:txBody>
          </p:sp>
          <p:sp>
            <p:nvSpPr>
              <p:cNvPr id="1172" name="テキスト ボックス 77"/>
              <p:cNvSpPr txBox="1"/>
              <p:nvPr/>
            </p:nvSpPr>
            <p:spPr>
              <a:xfrm>
                <a:off x="1203201" y="5840298"/>
                <a:ext cx="4871326" cy="306884"/>
              </a:xfrm>
              <a:prstGeom prst="rect">
                <a:avLst/>
              </a:prstGeom>
              <a:noFill/>
            </p:spPr>
            <p:txBody>
              <a:bodyPr wrap="square" lIns="91440" tIns="45720" rIns="91440" bIns="45720" rtlCol="0" anchor="t">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1400">
                    <a:latin typeface="メイリオ"/>
                    <a:ea typeface="メイリオ"/>
                  </a:rPr>
                  <a:t>児童手当認定請求書</a:t>
                </a:r>
                <a:endParaRPr kumimoji="1" lang="ja-JP" altLang="en-US" sz="1400">
                  <a:latin typeface="メイリオ"/>
                  <a:ea typeface="メイリオ"/>
                </a:endParaRPr>
              </a:p>
            </p:txBody>
          </p:sp>
        </p:grpSp>
        <p:sp>
          <p:nvSpPr>
            <p:cNvPr id="1173" name="図形 192"/>
            <p:cNvSpPr/>
            <p:nvPr/>
          </p:nvSpPr>
          <p:spPr>
            <a:xfrm>
              <a:off x="4581967" y="7124490"/>
              <a:ext cx="299521" cy="2184169"/>
            </a:xfrm>
            <a:prstGeom prst="rightBrace">
              <a:avLst>
                <a:gd name="adj1" fmla="val 8333"/>
                <a:gd name="adj2" fmla="val 49425"/>
              </a:avLst>
            </a:prstGeom>
            <a:ln w="73025" cap="flat" cmpd="sng" algn="ctr">
              <a:solidFill>
                <a:srgbClr val="FF0000"/>
              </a:solidFill>
              <a:prstDash val="solid"/>
              <a:miter lim="800000"/>
            </a:ln>
          </p:spPr>
          <p:style>
            <a:lnRef idx="1">
              <a:schemeClr val="accent1"/>
            </a:lnRef>
            <a:fillRef idx="0">
              <a:schemeClr val="accent1"/>
            </a:fillRef>
            <a:effectRef idx="0">
              <a:schemeClr val="accent1"/>
            </a:effectRef>
            <a:fontRef idx="minor">
              <a:schemeClr val="tx1"/>
            </a:fontRef>
          </p:style>
          <p:txBody>
            <a:bodyPr anchor="ctr"/>
            <a:p>
              <a:pPr algn="ctr">
                <a:defRPr lang="ja-JP" altLang="en-US"/>
              </a:pPr>
              <a:endParaRPr lang="ja-JP" altLang="en-US"/>
            </a:p>
          </p:txBody>
        </p:sp>
        <p:sp>
          <p:nvSpPr>
            <p:cNvPr id="1174" name="テキスト 193"/>
            <p:cNvSpPr txBox="1"/>
            <p:nvPr/>
          </p:nvSpPr>
          <p:spPr>
            <a:xfrm>
              <a:off x="5240456" y="7352093"/>
              <a:ext cx="859988" cy="1764482"/>
            </a:xfrm>
            <a:prstGeom prst="rect">
              <a:avLst/>
            </a:prstGeom>
            <a:solidFill>
              <a:schemeClr val="bg1"/>
            </a:solidFill>
            <a:ln>
              <a:solidFill>
                <a:schemeClr val="tx1"/>
              </a:solidFill>
            </a:ln>
          </p:spPr>
          <p:txBody>
            <a:bodyPr vert="eaVert" wrap="square">
              <a:spAutoFit/>
            </a:bodyPr>
            <a:p>
              <a:pPr>
                <a:defRPr lang="ja-JP" altLang="en-US"/>
              </a:pPr>
              <a:r>
                <a:rPr lang="ja-JP" altLang="en-US" sz="1100"/>
                <a:t>受給者の健康保険証および通帳(キャッシュカードでも可</a:t>
              </a:r>
              <a:r>
                <a:rPr lang="ja-JP" altLang="en-US" sz="1100"/>
                <a:t>)</a:t>
              </a:r>
              <a:r>
                <a:rPr lang="ja-JP" altLang="en-US" sz="1100"/>
                <a:t>のコピーを添付</a:t>
              </a:r>
              <a:endParaRPr lang="ja-JP" altLang="en-US" sz="1100"/>
            </a:p>
            <a:p>
              <a:pPr>
                <a:defRPr lang="ja-JP" altLang="en-US"/>
              </a:pPr>
              <a:r>
                <a:rPr lang="ja-JP" altLang="en-US" sz="1100"/>
                <a:t>してください。</a:t>
              </a:r>
              <a:endParaRPr lang="ja-JP" altLang="en-US" sz="1100"/>
            </a:p>
          </p:txBody>
        </p:sp>
        <p:sp>
          <p:nvSpPr>
            <p:cNvPr id="1175" name="テキスト 193"/>
            <p:cNvSpPr txBox="1"/>
            <p:nvPr/>
          </p:nvSpPr>
          <p:spPr>
            <a:xfrm>
              <a:off x="248528" y="9310882"/>
              <a:ext cx="6260525" cy="460772"/>
            </a:xfrm>
            <a:prstGeom prst="rect">
              <a:avLst/>
            </a:prstGeom>
          </p:spPr>
          <p:txBody>
            <a:bodyPr>
              <a:spAutoFit/>
            </a:bodyPr>
            <a:p>
              <a:pPr>
                <a:defRPr lang="ja-JP" altLang="en-US"/>
              </a:pPr>
              <a:r>
                <a:rPr lang="ja-JP" altLang="en-US" sz="1200"/>
                <a:t>上記の</a:t>
              </a:r>
              <a:r>
                <a:rPr lang="ja-JP" altLang="en-US" sz="1200"/>
                <a:t>手続き要否確認フロー</a:t>
              </a:r>
              <a:r>
                <a:rPr lang="ja-JP" altLang="en-US" sz="1200"/>
                <a:t>をご確認いただき、申請の必要がある⽅につきましては必要書類にご記⼊の上、精華町⼦育て⽀援課へご提出（郵送</a:t>
              </a:r>
              <a:r>
                <a:rPr lang="ja-JP" altLang="en-US" sz="1200"/>
                <a:t>可）をお願いいたします。</a:t>
              </a:r>
              <a:endParaRPr lang="ja-JP" altLang="en-US" sz="1200"/>
            </a:p>
          </p:txBody>
        </p:sp>
      </p:gr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vt="http://schemas.openxmlformats.org/officeDocument/2006/docPropsVTypes" xmlns="http://schemas.openxmlformats.org/officeDocument/2006/extended-properties">
  <Application>JUST Focus</Application>
  <AppVersion>4.1.7</AppVersion>
  <PresentationFormat>ユーザー設定</PresentationFormat>
  <Slides>2</Slides>
  <Notes>0</Notes>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lastModifiedBy>福味 真理子</cp:lastModifiedBy>
  <dcterms:created xsi:type="dcterms:W3CDTF">2023-05-01T00:55:01Z</dcterms:created>
  <dcterms:modified xsi:type="dcterms:W3CDTF">2025-02-06T06:03:44Z</dcterms:modified>
  <cp:revision>104</cp:revision>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ontentTypeId">
    <vt:lpwstr>0x010100AA684EF945142F4F8E19B7702DEEB246</vt:lpwstr>
  </property>
  <property fmtid="{D5CDD505-2E9C-101B-9397-08002B2CF9AE}" pid="3" name="MediaServiceImageTags">
    <vt:lpwstr/>
  </property>
  <property fmtid="{D5CDD505-2E9C-101B-9397-08002B2CF9AE}" pid="4" name="NXPowerLiteLastOptimized">
    <vt:lpwstr>203063</vt:lpwstr>
  </property>
  <property fmtid="{D5CDD505-2E9C-101B-9397-08002B2CF9AE}" pid="5" name="NXPowerLiteSettings">
    <vt:lpwstr>C74006B004C800</vt:lpwstr>
  </property>
  <property fmtid="{D5CDD505-2E9C-101B-9397-08002B2CF9AE}" pid="6" name="NXPowerLiteVersion">
    <vt:lpwstr>S7.1.18</vt:lpwstr>
  </property>
</Properties>
</file>