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56" r:id="rId4"/>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9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restored">
    <p:restoredLeft sz="4722"/>
    <p:restoredTop sz="92952"/>
  </p:normalViewPr>
  <p:slideViewPr>
    <p:cSldViewPr>
      <p:cViewPr>
        <p:scale>
          <a:sx n="100" d="100"/>
          <a:sy n="100" d="100"/>
        </p:scale>
        <p:origin x="-1524" y="2244"/>
      </p:cViewPr>
      <p:guideLst>
        <p:guide orient="horz" pos="3062"/>
        <p:guide pos="2160"/>
      </p:guideLst>
    </p:cSldViewPr>
  </p:slideViewPr>
  <p:notesTextViewPr>
    <p:cViewPr>
      <p:scale>
        <a:sx n="100" d="100"/>
        <a:sy n="100" d="100"/>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FBD7AF4-0167-42E3-9A8B-B4063F13E420}" type="datetimeFigureOut">
              <a:rPr kumimoji="1" lang="ja-JP" altLang="en-US" smtClean="0"/>
              <a:t>2020/10/12</a:t>
            </a:fld>
            <a:endParaRPr kumimoji="1" lang="ja-JP" altLang="en-US"/>
          </a:p>
        </p:txBody>
      </p:sp>
      <p:sp>
        <p:nvSpPr>
          <p:cNvPr id="1102" name="スライド イメージ プレースホルダー 3"/>
          <p:cNvSpPr>
            <a:spLocks noGrp="1" noRot="1" noChangeAspect="1"/>
          </p:cNvSpPr>
          <p:nvPr>
            <p:ph type="sldImg" idx="2"/>
          </p:nvPr>
        </p:nvSpPr>
        <p:spPr>
          <a:xfrm>
            <a:off x="2089150" y="746125"/>
            <a:ext cx="262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2BC6E10-0116-4EA4-8844-86082EE525DB}" type="slidenum">
              <a:rPr kumimoji="1" lang="ja-JP" altLang="en-US" smtClean="0"/>
              <a:t>‹#›</a:t>
            </a:fld>
            <a:endParaRPr kumimoji="1" lang="ja-JP" altLang="en-US"/>
          </a:p>
        </p:txBody>
      </p:sp>
    </p:spTree>
    <p:extLst>
      <p:ext uri="{BB962C8B-B14F-4D97-AF65-F5344CB8AC3E}">
        <p14:creationId xmlns:p14="http://schemas.microsoft.com/office/powerpoint/2010/main" val="151144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6" name="四角形 26"/>
          <p:cNvSpPr>
            <a:spLocks noGrp="1" noRot="1" noChangeAspect="1"/>
          </p:cNvSpPr>
          <p:nvPr>
            <p:ph type="sldImg" idx="2"/>
          </p:nvPr>
        </p:nvSpPr>
        <p:spPr>
          <a:prstGeom prst="rect">
            <a:avLst/>
          </a:prstGeom>
        </p:spPr>
        <p:txBody>
          <a:bodyPr/>
          <a:p>
            <a:endParaRPr kumimoji="1" lang="ja-JP" altLang="en-US"/>
          </a:p>
        </p:txBody>
      </p:sp>
      <p:sp>
        <p:nvSpPr>
          <p:cNvPr id="1127" name="四角形 27"/>
          <p:cNvSpPr>
            <a:spLocks noGrp="1"/>
          </p:cNvSpPr>
          <p:nvPr>
            <p:ph type="body" sz="quarter" idx="3"/>
          </p:nvPr>
        </p:nvSpPr>
        <p:spPr>
          <a:prstGeom prst="rect">
            <a:avLst/>
          </a:prstGeom>
        </p:spPr>
        <p:txBody>
          <a:bodyPr/>
          <a:p>
            <a:endParaRPr kumimoji="1" lang="ja-JP" altLang="en-US"/>
          </a:p>
        </p:txBody>
      </p:sp>
      <p:sp>
        <p:nvSpPr>
          <p:cNvPr id="1128" name="四角形 2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82BC6E10-0116-4EA4-8844-86082EE525DB}"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14350" y="3020077"/>
            <a:ext cx="5829300" cy="2083896"/>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028700" y="5509049"/>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89327"/>
            <a:ext cx="1543050" cy="8295078"/>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342900" y="389327"/>
            <a:ext cx="4514850" cy="829507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41735" y="6247189"/>
            <a:ext cx="5829300" cy="1930868"/>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541735" y="4120537"/>
            <a:ext cx="5829300" cy="212665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342900" y="2268434"/>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3486150" y="2268434"/>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342900" y="2176165"/>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342900" y="3083087"/>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3483771" y="2176165"/>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3483771" y="3083087"/>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2" y="387075"/>
            <a:ext cx="2256235" cy="1647313"/>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2681289"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342902"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805295"/>
            <a:ext cx="4114800" cy="803404"/>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344216" y="868666"/>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342900" y="389324"/>
            <a:ext cx="6172200" cy="1620309"/>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342900" y="2268434"/>
            <a:ext cx="6172200" cy="641597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342900" y="9010717"/>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2020/10/12</a:t>
            </a:fld>
            <a:endParaRPr kumimoji="1" lang="ja-JP" altLang="en-US"/>
          </a:p>
        </p:txBody>
      </p:sp>
      <p:sp>
        <p:nvSpPr>
          <p:cNvPr id="1028" name="フッター プレースホルダ 4"/>
          <p:cNvSpPr>
            <a:spLocks noGrp="1"/>
          </p:cNvSpPr>
          <p:nvPr>
            <p:ph type="ftr" sz="quarter" idx="3"/>
          </p:nvPr>
        </p:nvSpPr>
        <p:spPr>
          <a:xfrm>
            <a:off x="2343150" y="9010717"/>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9010717"/>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1.xml" /><Relationship Id="rId3"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角丸四角形 11"/>
          <p:cNvSpPr/>
          <p:nvPr/>
        </p:nvSpPr>
        <p:spPr>
          <a:xfrm>
            <a:off x="132635" y="2810404"/>
            <a:ext cx="6361233" cy="824622"/>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8" name="タイトル 1"/>
          <p:cNvSpPr>
            <a:spLocks noGrp="1"/>
          </p:cNvSpPr>
          <p:nvPr>
            <p:ph type="ctrTitle"/>
          </p:nvPr>
        </p:nvSpPr>
        <p:spPr>
          <a:xfrm>
            <a:off x="122863" y="1692925"/>
            <a:ext cx="6566814" cy="955367"/>
          </a:xfrm>
        </p:spPr>
        <p:txBody>
          <a:bodyPr>
            <a:noAutofit/>
          </a:bodyPr>
          <a:lstStyle/>
          <a:p>
            <a:pPr algn="l"/>
            <a:r>
              <a:rPr lang="ja-JP" altLang="en-US" sz="1400" dirty="0" smtClean="0">
                <a:latin typeface="メイリオ"/>
                <a:ea typeface="メイリオ"/>
                <a:cs typeface="メイリオ" panose="020B0604030504040204" pitchFamily="50" charset="-128"/>
              </a:rPr>
              <a:t>　精華町では</a:t>
            </a:r>
            <a:r>
              <a:rPr lang="ja-JP" altLang="en-US" sz="1400" dirty="0" smtClean="0">
                <a:latin typeface="メイリオ"/>
                <a:ea typeface="メイリオ"/>
                <a:cs typeface="メイリオ" panose="020B0604030504040204" pitchFamily="50" charset="-128"/>
              </a:rPr>
              <a:t>物価高騰により、農産物生産に必要な肥料価格や燃料価格が高騰し、経費負担が増大している町内の販売農業者を支援するため、</a:t>
            </a:r>
            <a:r>
              <a:rPr lang="ja-JP" altLang="en-US" sz="1400" b="1">
                <a:latin typeface="メイリオ"/>
                <a:ea typeface="メイリオ"/>
              </a:rPr>
              <a:t>「</a:t>
            </a:r>
            <a:r>
              <a:rPr lang="ja-JP" altLang="en-US" sz="1400" b="1">
                <a:latin typeface="メイリオ"/>
                <a:ea typeface="メイリオ"/>
              </a:rPr>
              <a:t>農業資材価格高騰対策助成金</a:t>
            </a:r>
            <a:r>
              <a:rPr lang="ja-JP" altLang="en-US" sz="1400" b="1">
                <a:latin typeface="メイリオ"/>
                <a:ea typeface="メイリオ"/>
              </a:rPr>
              <a:t>」</a:t>
            </a:r>
            <a:r>
              <a:rPr lang="ja-JP" altLang="en-US" sz="1400">
                <a:latin typeface="メイリオ"/>
                <a:ea typeface="メイリオ"/>
              </a:rPr>
              <a:t>を交付</a:t>
            </a:r>
            <a:r>
              <a:rPr lang="ja-JP" altLang="en-US" sz="1400">
                <a:latin typeface="メイリオ"/>
                <a:ea typeface="メイリオ"/>
              </a:rPr>
              <a:t>します</a:t>
            </a:r>
            <a:r>
              <a:rPr lang="ja-JP" altLang="en-US" sz="1400">
                <a:latin typeface="メイリオ"/>
                <a:ea typeface="メイリオ"/>
              </a:rPr>
              <a:t>。</a:t>
            </a:r>
            <a:r>
              <a:rPr lang="ja-JP" altLang="en-US" sz="1600">
                <a:latin typeface="メイリオ"/>
                <a:ea typeface="メイリオ"/>
              </a:rPr>
              <a:t> </a:t>
            </a:r>
            <a:endParaRPr kumimoji="1" lang="ja-JP" altLang="en-US" sz="1400" dirty="0">
              <a:latin typeface="メイリオ"/>
              <a:ea typeface="メイリオ"/>
              <a:cs typeface="メイリオ" panose="020B0604030504040204" pitchFamily="50" charset="-128"/>
            </a:endParaRPr>
          </a:p>
        </p:txBody>
      </p:sp>
      <p:pic>
        <p:nvPicPr>
          <p:cNvPr id="1109" name="Picture 4" descr="C:\Users\S0008227\Downloads\pc_header_logo.png"/>
          <p:cNvPicPr>
            <a:picLocks noChangeAspect="1" noChangeArrowheads="1"/>
          </p:cNvPicPr>
          <p:nvPr/>
        </p:nvPicPr>
        <p:blipFill>
          <a:blip r:embed="rId1"/>
          <a:srcRect l="1433" r="71600"/>
          <a:stretch>
            <a:fillRect/>
          </a:stretch>
        </p:blipFill>
        <p:spPr>
          <a:xfrm>
            <a:off x="44625" y="47301"/>
            <a:ext cx="388809" cy="329086"/>
          </a:xfrm>
          <a:prstGeom prst="rect">
            <a:avLst/>
          </a:prstGeom>
          <a:noFill/>
        </p:spPr>
      </p:pic>
      <p:sp>
        <p:nvSpPr>
          <p:cNvPr id="1110" name="テキスト ボックス 4"/>
          <p:cNvSpPr txBox="1"/>
          <p:nvPr/>
        </p:nvSpPr>
        <p:spPr>
          <a:xfrm>
            <a:off x="411729" y="39351"/>
            <a:ext cx="1334763" cy="460772"/>
          </a:xfrm>
          <a:prstGeom prst="rect">
            <a:avLst/>
          </a:prstGeom>
          <a:noFill/>
        </p:spPr>
        <p:txBody>
          <a:bodyPr wrap="square" rtlCol="0">
            <a:spAutoFit/>
          </a:bodyPr>
          <a:lstStyle/>
          <a:p>
            <a:r>
              <a:rPr kumimoji="1" lang="ja-JP" altLang="en-US" sz="24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精華町</a:t>
            </a:r>
            <a:endParaRPr kumimoji="1"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1" name="角丸四角形 14"/>
          <p:cNvSpPr/>
          <p:nvPr/>
        </p:nvSpPr>
        <p:spPr>
          <a:xfrm>
            <a:off x="197886" y="2645756"/>
            <a:ext cx="3069478"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　交付対象者</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2" name="テキスト ボックス 18"/>
          <p:cNvSpPr txBox="1"/>
          <p:nvPr/>
        </p:nvSpPr>
        <p:spPr>
          <a:xfrm>
            <a:off x="249562" y="2969606"/>
            <a:ext cx="6263413" cy="737771"/>
          </a:xfrm>
          <a:prstGeom prst="rect">
            <a:avLst/>
          </a:prstGeom>
          <a:noFill/>
        </p:spPr>
        <p:txBody>
          <a:bodyPr wrap="square" rtlCol="0">
            <a:spAutoFit/>
          </a:bodyPr>
          <a:lstStyle/>
          <a:p>
            <a:pPr algn="l"/>
            <a:r>
              <a:rPr lang="ja-JP" altLang="en-US" sz="1400">
                <a:latin typeface="メイリオ"/>
                <a:ea typeface="メイリオ"/>
              </a:rPr>
              <a:t>　交付対象者は精華町在住で、</a:t>
            </a:r>
            <a:r>
              <a:rPr lang="ja-JP" altLang="en-US" sz="1400">
                <a:latin typeface="メイリオ"/>
                <a:ea typeface="メイリオ"/>
              </a:rPr>
              <a:t>精華町内に農地を所有し、又は農地について耕作する権利を有し、</a:t>
            </a:r>
            <a:r>
              <a:rPr lang="ja-JP" altLang="en-US" sz="1400" b="1" u="sng">
                <a:latin typeface="メイリオ"/>
                <a:ea typeface="メイリオ"/>
              </a:rPr>
              <a:t>農作物を販売している農業者</a:t>
            </a:r>
            <a:r>
              <a:rPr lang="ja-JP" altLang="en-US" sz="1400">
                <a:latin typeface="メイリオ"/>
                <a:ea typeface="メイリオ"/>
              </a:rPr>
              <a:t>（個人</a:t>
            </a:r>
            <a:r>
              <a:rPr lang="ja-JP" altLang="en-US" sz="1400">
                <a:latin typeface="メイリオ"/>
                <a:ea typeface="メイリオ"/>
              </a:rPr>
              <a:t>、法人その他の団体）</a:t>
            </a:r>
            <a:r>
              <a:rPr lang="ja-JP" altLang="en-US" sz="1400">
                <a:latin typeface="メイリオ"/>
                <a:ea typeface="メイリオ"/>
              </a:rPr>
              <a:t>とします。</a:t>
            </a:r>
            <a:endParaRPr lang="en-US" altLang="ja-JP" sz="1600" b="1" u="sng" dirty="0" smtClean="0">
              <a:latin typeface="メイリオ"/>
              <a:ea typeface="メイリオ"/>
              <a:cs typeface="メイリオ" panose="020B0604030504040204" pitchFamily="50" charset="-128"/>
            </a:endParaRPr>
          </a:p>
        </p:txBody>
      </p:sp>
      <p:sp>
        <p:nvSpPr>
          <p:cNvPr id="1113" name="角丸四角形 43"/>
          <p:cNvSpPr/>
          <p:nvPr/>
        </p:nvSpPr>
        <p:spPr>
          <a:xfrm>
            <a:off x="31839" y="6306437"/>
            <a:ext cx="6441866" cy="1581441"/>
          </a:xfrm>
          <a:prstGeom prst="roundRect">
            <a:avLst>
              <a:gd name="adj" fmla="val 11905"/>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4" name="角丸四角形 44"/>
          <p:cNvSpPr/>
          <p:nvPr/>
        </p:nvSpPr>
        <p:spPr>
          <a:xfrm>
            <a:off x="175564" y="6156925"/>
            <a:ext cx="3069478" cy="293595"/>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lang="ja-JP" altLang="en-US" b="1"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u="none" dirty="0" smtClean="0">
                <a:latin typeface="メイリオ" panose="020B0604030504040204" pitchFamily="50" charset="-128"/>
                <a:ea typeface="メイリオ" panose="020B0604030504040204" pitchFamily="50" charset="-128"/>
                <a:cs typeface="メイリオ" panose="020B0604030504040204" pitchFamily="50" charset="-128"/>
              </a:rPr>
              <a:t>申請について</a:t>
            </a:r>
            <a:endParaRPr kumimoji="1" lang="ja-JP" altLang="en-US" b="1"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5" name="テキスト ボックス 45"/>
          <p:cNvSpPr txBox="1"/>
          <p:nvPr/>
        </p:nvSpPr>
        <p:spPr>
          <a:xfrm>
            <a:off x="122869" y="6301976"/>
            <a:ext cx="6349038" cy="2199709"/>
          </a:xfrm>
          <a:prstGeom prst="rect">
            <a:avLst/>
          </a:prstGeom>
          <a:noFill/>
        </p:spPr>
        <p:txBody>
          <a:bodyPr wrap="square" rtlCol="0">
            <a:spAutoFit/>
          </a:bodyPr>
          <a:lstStyle/>
          <a:p>
            <a:endParaRPr lang="ja-JP" altLang="en-US" sz="1400" dirty="0" smtClean="0">
              <a:latin typeface="メイリオ"/>
              <a:ea typeface="メイリオ"/>
              <a:cs typeface="メイリオ" panose="020B0604030504040204" pitchFamily="50" charset="-128"/>
            </a:endParaRPr>
          </a:p>
          <a:p>
            <a:r>
              <a:rPr lang="ja-JP" altLang="en-US" sz="1400" b="0" u="none" dirty="0" smtClean="0">
                <a:latin typeface="メイリオ"/>
                <a:ea typeface="メイリオ"/>
                <a:cs typeface="メイリオ" panose="020B0604030504040204" pitchFamily="50" charset="-128"/>
              </a:rPr>
              <a:t>申請書類に次の書類を添え、役場農政課に申請してください。</a:t>
            </a:r>
            <a:endParaRPr lang="ja-JP" altLang="en-US" b="0"/>
          </a:p>
          <a:p>
            <a:r>
              <a:rPr lang="ja-JP" altLang="en-US" sz="1400" b="0" u="none" dirty="0" smtClean="0">
                <a:latin typeface="メイリオ"/>
                <a:ea typeface="メイリオ"/>
                <a:cs typeface="メイリオ" panose="020B0604030504040204" pitchFamily="50" charset="-128"/>
              </a:rPr>
              <a:t>・購入した農業資材の内容及び購入日が確認できる書類（領収書の写し等）</a:t>
            </a:r>
            <a:endParaRPr lang="ja-JP" altLang="en-US" b="0"/>
          </a:p>
          <a:p>
            <a:r>
              <a:rPr lang="ja-JP" altLang="en-US" sz="1400" b="0" u="none" dirty="0" smtClean="0">
                <a:latin typeface="メイリオ"/>
                <a:ea typeface="メイリオ"/>
                <a:cs typeface="メイリオ" panose="020B0604030504040204" pitchFamily="50" charset="-128"/>
              </a:rPr>
              <a:t>・令和7年1月以降の出荷販売実績が確認できるもの（売上伝票等）</a:t>
            </a:r>
            <a:endParaRPr lang="ja-JP" altLang="en-US" b="0"/>
          </a:p>
          <a:p>
            <a:r>
              <a:rPr lang="ja-JP" altLang="en-US" sz="1400" b="0" u="none" dirty="0" smtClean="0">
                <a:latin typeface="メイリオ"/>
                <a:ea typeface="メイリオ"/>
                <a:cs typeface="メイリオ" panose="020B0604030504040204" pitchFamily="50" charset="-128"/>
              </a:rPr>
              <a:t>・精華町内に住所または所在地を有することがわかる書類（ﾏｲﾅﾝﾊﾞｰｶｰﾄﾞ等）</a:t>
            </a:r>
            <a:endParaRPr lang="ja-JP" altLang="en-US" b="0"/>
          </a:p>
          <a:p>
            <a:r>
              <a:rPr lang="ja-JP" altLang="en-US" sz="1400" b="0" u="none" dirty="0" smtClean="0">
                <a:latin typeface="メイリオ"/>
                <a:ea typeface="メイリオ"/>
                <a:cs typeface="メイリオ" panose="020B0604030504040204" pitchFamily="50" charset="-128"/>
              </a:rPr>
              <a:t>・口座番号と口座名義（カタカナ）が確認できるもの（通帳の写し）</a:t>
            </a:r>
            <a:endParaRPr lang="ja-JP" altLang="en-US" sz="1400" b="0" dirty="0" smtClean="0">
              <a:latin typeface="メイリオ"/>
              <a:ea typeface="メイリオ"/>
              <a:cs typeface="メイリオ" panose="020B0604030504040204" pitchFamily="50" charset="-128"/>
            </a:endParaRPr>
          </a:p>
          <a:p>
            <a:endParaRPr lang="ja-JP" altLang="en-US" sz="1400" dirty="0" smtClean="0">
              <a:solidFill>
                <a:schemeClr val="tx1"/>
              </a:solidFill>
              <a:latin typeface="メイリオ"/>
              <a:ea typeface="メイリオ"/>
              <a:cs typeface="メイリオ" panose="020B0604030504040204" pitchFamily="50" charset="-128"/>
            </a:endParaRPr>
          </a:p>
          <a:p>
            <a:endParaRPr lang="ja-JP" altLang="en-US" sz="1400" b="1" u="sng" dirty="0" smtClean="0">
              <a:solidFill>
                <a:schemeClr val="tx1"/>
              </a:solidFill>
              <a:latin typeface="メイリオ"/>
              <a:ea typeface="メイリオ"/>
              <a:cs typeface="メイリオ" panose="020B0604030504040204" pitchFamily="50" charset="-128"/>
            </a:endParaRPr>
          </a:p>
          <a:p>
            <a:endParaRPr lang="ja-JP" altLang="en-US" sz="1400" dirty="0" smtClean="0">
              <a:solidFill>
                <a:schemeClr val="tx1"/>
              </a:solidFill>
              <a:latin typeface="メイリオ"/>
              <a:ea typeface="メイリオ"/>
              <a:cs typeface="メイリオ" panose="020B0604030504040204" pitchFamily="50" charset="-128"/>
            </a:endParaRPr>
          </a:p>
          <a:p>
            <a:endParaRPr lang="ja-JP" altLang="en-US" sz="1100" dirty="0" smtClean="0">
              <a:latin typeface="メイリオ"/>
              <a:ea typeface="メイリオ"/>
              <a:cs typeface="メイリオ" panose="020B0604030504040204" pitchFamily="50" charset="-128"/>
            </a:endParaRPr>
          </a:p>
        </p:txBody>
      </p:sp>
      <p:sp>
        <p:nvSpPr>
          <p:cNvPr id="1116" name="角丸四角形 46"/>
          <p:cNvSpPr/>
          <p:nvPr/>
        </p:nvSpPr>
        <p:spPr>
          <a:xfrm>
            <a:off x="52456" y="8352775"/>
            <a:ext cx="6421250" cy="993374"/>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7" name="角丸四角形 47"/>
          <p:cNvSpPr/>
          <p:nvPr/>
        </p:nvSpPr>
        <p:spPr>
          <a:xfrm>
            <a:off x="91726" y="8028925"/>
            <a:ext cx="3069833"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lang="ja-JP" altLang="en-US" b="1" u="none" dirty="0">
                <a:latin typeface="メイリオ" panose="020B0604030504040204" pitchFamily="50" charset="-128"/>
                <a:ea typeface="メイリオ" panose="020B0604030504040204" pitchFamily="50" charset="-128"/>
                <a:cs typeface="メイリオ" panose="020B0604030504040204" pitchFamily="50" charset="-128"/>
              </a:rPr>
              <a:t>　問い合わせ先</a:t>
            </a:r>
            <a:endParaRPr lang="ja-JP" altLang="en-US" b="1"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8" name="テキスト ボックス 48"/>
          <p:cNvSpPr txBox="1"/>
          <p:nvPr/>
        </p:nvSpPr>
        <p:spPr>
          <a:xfrm>
            <a:off x="239029" y="8501685"/>
            <a:ext cx="3626917" cy="953214"/>
          </a:xfrm>
          <a:prstGeom prst="rect">
            <a:avLst/>
          </a:prstGeom>
          <a:noFill/>
        </p:spPr>
        <p:txBody>
          <a:bodyPr wrap="square" rtlCol="0">
            <a:spAutoFit/>
          </a:bodyPr>
          <a:lstStyle/>
          <a:p>
            <a:r>
              <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rPr>
              <a:t>精華町</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役場　農政課　農業振興係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TEL : </a:t>
            </a:r>
            <a:r>
              <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rPr>
              <a:t>０７７４－９５－１９０３</a:t>
            </a:r>
            <a:endParaRPr lang="ja-JP"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mail : nousei@town.seika.lg.jp</a:t>
            </a:r>
            <a:endPar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a:ea typeface="メイリオ"/>
              <a:cs typeface="メイリオ" panose="020B0604030504040204" pitchFamily="50" charset="-128"/>
            </a:endParaRPr>
          </a:p>
        </p:txBody>
      </p:sp>
      <p:sp>
        <p:nvSpPr>
          <p:cNvPr id="1119" name="角丸四角形 26"/>
          <p:cNvSpPr/>
          <p:nvPr/>
        </p:nvSpPr>
        <p:spPr>
          <a:xfrm>
            <a:off x="0" y="4124888"/>
            <a:ext cx="6490083" cy="1889950"/>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0" name="角丸四角形 25"/>
          <p:cNvSpPr/>
          <p:nvPr/>
        </p:nvSpPr>
        <p:spPr>
          <a:xfrm>
            <a:off x="183293" y="3803871"/>
            <a:ext cx="3069478"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　交付金額</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1" name="テキスト ボックス 27"/>
          <p:cNvSpPr txBox="1"/>
          <p:nvPr/>
        </p:nvSpPr>
        <p:spPr>
          <a:xfrm>
            <a:off x="183293" y="4286765"/>
            <a:ext cx="6218021" cy="1814989"/>
          </a:xfrm>
          <a:prstGeom prst="rect">
            <a:avLst/>
          </a:prstGeom>
          <a:noFill/>
        </p:spPr>
        <p:txBody>
          <a:bodyPr wrap="square" rtlCol="0">
            <a:spAutoFit/>
          </a:bodyPr>
          <a:lstStyle/>
          <a:p>
            <a:pPr algn="l"/>
            <a:r>
              <a:rPr lang="ja-JP" altLang="en-US" sz="1400" b="0" dirty="0" smtClean="0">
                <a:latin typeface="メイリオ"/>
                <a:ea typeface="メイリオ"/>
                <a:cs typeface="メイリオ" panose="020B0604030504040204" pitchFamily="50" charset="-128"/>
              </a:rPr>
              <a:t>　農業資材の購入にかかる経費の2分の1（補助金の上限50,000円）</a:t>
            </a:r>
            <a:endParaRPr lang="ja-JP" altLang="en-US" b="0"/>
          </a:p>
          <a:p>
            <a:pPr algn="l"/>
            <a:r>
              <a:rPr lang="ja-JP" altLang="en-US" sz="1400" b="0" dirty="0" smtClean="0">
                <a:latin typeface="メイリオ"/>
                <a:ea typeface="メイリオ"/>
                <a:cs typeface="メイリオ" panose="020B0604030504040204" pitchFamily="50" charset="-128"/>
              </a:rPr>
              <a:t>　</a:t>
            </a:r>
            <a:endParaRPr lang="ja-JP" altLang="en-US" sz="1400" b="0" dirty="0" smtClean="0">
              <a:latin typeface="メイリオ"/>
              <a:ea typeface="メイリオ"/>
              <a:cs typeface="メイリオ" panose="020B0604030504040204" pitchFamily="50" charset="-128"/>
            </a:endParaRPr>
          </a:p>
          <a:p>
            <a:pPr algn="l"/>
            <a:r>
              <a:rPr lang="ja-JP" altLang="en-US" sz="1400" b="0">
                <a:latin typeface="メイリオ"/>
                <a:ea typeface="メイリオ"/>
              </a:rPr>
              <a:t>　</a:t>
            </a:r>
            <a:r>
              <a:rPr lang="ja-JP" altLang="en-US" sz="1400" b="0" u="none">
                <a:latin typeface="メイリオ"/>
                <a:ea typeface="メイリオ"/>
              </a:rPr>
              <a:t>※</a:t>
            </a:r>
            <a:r>
              <a:rPr lang="ja-JP" altLang="en-US" sz="1400" b="0" u="none">
                <a:latin typeface="メイリオ"/>
                <a:ea typeface="メイリオ"/>
              </a:rPr>
              <a:t>令和7年1月以降に購入した資材の経費に限る。</a:t>
            </a:r>
            <a:endParaRPr lang="ja-JP" altLang="en-US" sz="1400" b="0" u="none" dirty="0" smtClean="0">
              <a:latin typeface="メイリオ"/>
              <a:ea typeface="メイリオ"/>
              <a:cs typeface="メイリオ" panose="020B0604030504040204" pitchFamily="50" charset="-128"/>
            </a:endParaRPr>
          </a:p>
          <a:p>
            <a:pPr algn="l"/>
            <a:r>
              <a:rPr lang="ja-JP" altLang="en-US" sz="1400" b="0" dirty="0" smtClean="0">
                <a:latin typeface="メイリオ"/>
                <a:ea typeface="メイリオ"/>
                <a:cs typeface="メイリオ" panose="020B0604030504040204" pitchFamily="50" charset="-128"/>
              </a:rPr>
              <a:t>　※１年度につき対象者１人につき</a:t>
            </a:r>
            <a:r>
              <a:rPr lang="ja-JP" altLang="en-US" sz="1400" b="0" u="sng" dirty="0" smtClean="0">
                <a:latin typeface="メイリオ"/>
                <a:ea typeface="メイリオ"/>
                <a:cs typeface="メイリオ" panose="020B0604030504040204" pitchFamily="50" charset="-128"/>
              </a:rPr>
              <a:t>１回限りの交</a:t>
            </a:r>
            <a:r>
              <a:rPr lang="ja-JP" altLang="en-US" sz="1400" b="0" u="sng" dirty="0" smtClean="0">
                <a:latin typeface="メイリオ"/>
                <a:ea typeface="メイリオ"/>
                <a:cs typeface="メイリオ" panose="020B0604030504040204" pitchFamily="50" charset="-128"/>
              </a:rPr>
              <a:t>付</a:t>
            </a:r>
            <a:r>
              <a:rPr lang="ja-JP" altLang="en-US" sz="1400" b="0" dirty="0" smtClean="0">
                <a:latin typeface="メイリオ"/>
                <a:ea typeface="メイリオ"/>
                <a:cs typeface="メイリオ" panose="020B0604030504040204" pitchFamily="50" charset="-128"/>
              </a:rPr>
              <a:t>。</a:t>
            </a:r>
            <a:endParaRPr lang="ja-JP" altLang="en-US" b="0"/>
          </a:p>
          <a:p>
            <a:pPr algn="l"/>
            <a:r>
              <a:rPr lang="ja-JP" altLang="en-US" sz="1400" b="0" dirty="0" smtClean="0">
                <a:latin typeface="メイリオ"/>
                <a:ea typeface="メイリオ"/>
                <a:cs typeface="メイリオ" panose="020B0604030504040204" pitchFamily="50" charset="-128"/>
              </a:rPr>
              <a:t>　※</a:t>
            </a:r>
            <a:r>
              <a:rPr lang="ja-JP" altLang="en-US" sz="1400" b="0" u="sng" dirty="0" smtClean="0">
                <a:latin typeface="メイリオ"/>
                <a:ea typeface="メイリオ"/>
                <a:cs typeface="メイリオ" panose="020B0604030504040204" pitchFamily="50" charset="-128"/>
              </a:rPr>
              <a:t>他の補助金の交付を受けた資材は対象外</a:t>
            </a:r>
            <a:r>
              <a:rPr lang="ja-JP" altLang="en-US" sz="1400" b="0" dirty="0" smtClean="0">
                <a:latin typeface="メイリオ"/>
                <a:ea typeface="メイリオ"/>
                <a:cs typeface="メイリオ" panose="020B0604030504040204" pitchFamily="50" charset="-128"/>
              </a:rPr>
              <a:t>です。</a:t>
            </a:r>
            <a:endParaRPr lang="ja-JP" altLang="en-US"/>
          </a:p>
          <a:p>
            <a:pPr algn="l"/>
            <a:r>
              <a:rPr lang="ja-JP" altLang="en-US" sz="1400" b="0" dirty="0" smtClean="0">
                <a:latin typeface="メイリオ"/>
                <a:ea typeface="メイリオ"/>
                <a:cs typeface="メイリオ" panose="020B0604030504040204" pitchFamily="50" charset="-128"/>
              </a:rPr>
              <a:t>　※農業以外に使用できる汎用性の高いもの（長靴、作業服など）や、用</a:t>
            </a:r>
            <a:endParaRPr lang="ja-JP" altLang="en-US" sz="1400" b="0" dirty="0" smtClean="0">
              <a:latin typeface="メイリオ"/>
              <a:ea typeface="メイリオ"/>
              <a:cs typeface="メイリオ" panose="020B0604030504040204" pitchFamily="50" charset="-128"/>
            </a:endParaRPr>
          </a:p>
          <a:p>
            <a:pPr algn="l"/>
            <a:r>
              <a:rPr lang="ja-JP" altLang="en-US" sz="1400" b="0" dirty="0" smtClean="0">
                <a:latin typeface="メイリオ"/>
                <a:ea typeface="メイリオ"/>
                <a:cs typeface="メイリオ" panose="020B0604030504040204" pitchFamily="50" charset="-128"/>
              </a:rPr>
              <a:t>　途の判別しにくいもの（燃料、光熱水費など）は対象外です。</a:t>
            </a:r>
            <a:endParaRPr lang="ja-JP" altLang="en-US" sz="1400" b="0" dirty="0" smtClean="0">
              <a:latin typeface="メイリオ"/>
              <a:ea typeface="メイリオ"/>
              <a:cs typeface="メイリオ" panose="020B0604030504040204" pitchFamily="50" charset="-128"/>
            </a:endParaRPr>
          </a:p>
          <a:p>
            <a:pPr algn="l"/>
            <a:r>
              <a:rPr lang="ja-JP" altLang="en-US" sz="1400" b="0">
                <a:latin typeface="メイリオ"/>
                <a:ea typeface="メイリオ"/>
              </a:rPr>
              <a:t>　</a:t>
            </a:r>
            <a:endParaRPr lang="ja-JP" altLang="en-US" sz="1400" b="0" u="sng" dirty="0" smtClean="0">
              <a:latin typeface="メイリオ"/>
              <a:ea typeface="メイリオ"/>
              <a:cs typeface="メイリオ" panose="020B0604030504040204" pitchFamily="50" charset="-128"/>
            </a:endParaRPr>
          </a:p>
        </p:txBody>
      </p:sp>
      <p:sp>
        <p:nvSpPr>
          <p:cNvPr id="1122" name="テキスト ボックス 29"/>
          <p:cNvSpPr txBox="1"/>
          <p:nvPr/>
        </p:nvSpPr>
        <p:spPr>
          <a:xfrm>
            <a:off x="40472" y="376387"/>
            <a:ext cx="5474862" cy="1337935"/>
          </a:xfrm>
          <a:prstGeom prst="rect">
            <a:avLst/>
          </a:prstGeom>
          <a:noFill/>
        </p:spPr>
        <p:txBody>
          <a:bodyPr wrap="square" rtlCol="0">
            <a:spAutoFit/>
          </a:bodyPr>
          <a:lstStyle/>
          <a:p>
            <a:r>
              <a:rPr lang="ja-JP" altLang="en-US" sz="2700" b="1" i="0">
                <a:solidFill>
                  <a:srgbClr val="002060"/>
                </a:solidFill>
                <a:latin typeface="メイリオ"/>
                <a:ea typeface="メイリオ"/>
              </a:rPr>
              <a:t>物価高騰により、経費負担が増大している町内の販売農業者を支援します。</a:t>
            </a:r>
            <a:endParaRPr lang="ja-JP" altLang="en-US" sz="2700" b="1" i="0">
              <a:solidFill>
                <a:srgbClr val="002060"/>
              </a:solidFill>
              <a:latin typeface="メイリオ"/>
              <a:ea typeface="メイリオ"/>
            </a:endParaRPr>
          </a:p>
        </p:txBody>
      </p:sp>
      <p:sp>
        <p:nvSpPr>
          <p:cNvPr id="1123" name="楕円 25"/>
          <p:cNvSpPr/>
          <p:nvPr/>
        </p:nvSpPr>
        <p:spPr>
          <a:xfrm>
            <a:off x="5441159" y="91400"/>
            <a:ext cx="1416445" cy="1384702"/>
          </a:xfrm>
          <a:prstGeom prst="ellipse">
            <a:avLst/>
          </a:prstGeom>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4" name="テキスト ボックス 26"/>
          <p:cNvSpPr txBox="1"/>
          <p:nvPr/>
        </p:nvSpPr>
        <p:spPr>
          <a:xfrm>
            <a:off x="5232457" y="209274"/>
            <a:ext cx="1746154" cy="1584156"/>
          </a:xfrm>
          <a:prstGeom prst="rect">
            <a:avLst/>
          </a:prstGeom>
          <a:noFill/>
        </p:spPr>
        <p:txBody>
          <a:bodyPr wrap="square" rtlCol="0">
            <a:spAutoFit/>
          </a:bodyPr>
          <a:lstStyle/>
          <a:p>
            <a:pPr algn="ctr"/>
            <a:r>
              <a:rPr lang="ja-JP" altLang="en-US"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申請期間</a:t>
            </a:r>
            <a:endParaRPr lang="en-US" altLang="ja-JP"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令和８年</a:t>
            </a:r>
            <a:endParaRPr sz="1600">
              <a:solidFill>
                <a:schemeClr val="bg1"/>
              </a:solidFill>
            </a:endParaRPr>
          </a:p>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２</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月1０</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日（火</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まで</a:t>
            </a:r>
            <a:endPar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932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1619</TotalTime>
  <Words>324</Words>
  <Application>JUST Focus</Application>
  <Paragraphs>37</Paragraph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精華町では新型コロナウイルス対応融資制度の活用や、国、京都府の新型コロナウイルス感染症対策の補助金の交付を受けて、事業の継続に取り組む事業者の皆さまに給付金を支給します。</vt:lpstr>
      <vt:lpstr>PowerPoint プレゼンテーション</vt:lpstr>
    </vt:vector>
  </TitlesOfParts>
  <LinksUpToDate>false</LinksUpToDate>
  <SharedDoc>false</SharedDoc>
  <HyperlinksChanged>false</HyperlinksChanged>
  <AppVersion>4.1.7</AppVersion>
  <PresentationFormat>ユーザー設定</PresentationFormat>
  <Slides>1</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新型コロナウイルス感染症拡大の影響を受けている精華町内の事業者について、売上減少による資金繰りの安定を図ることを目的に新型コロナウイルス対応の融資制度を活用し、事業継続に努める事業者と、国や京都府の新型コロナウイルス感染症対策の補助金の交付を受けて、感染防止対策及び業務改善・売上向上に取り組む事業者を支援することを目的として、町から「事業者おうえん給付金」を支給します。</dc:title>
  <dc:creator>福井 大相</dc:creator>
  <cp:lastModifiedBy>黒田 成代</cp:lastModifiedBy>
  <cp:lastPrinted>2020-10-11T23:46:09Z</cp:lastPrinted>
  <dcterms:created xsi:type="dcterms:W3CDTF">2020-08-27T10:51:27Z</dcterms:created>
  <dcterms:modified xsi:type="dcterms:W3CDTF">2025-05-02T01:43:15Z</dcterms:modified>
  <cp:revision>193</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NXPowerLiteLastOptimized">
    <vt:lpwstr>83068</vt:lpwstr>
  </property>
  <property fmtid="{D5CDD505-2E9C-101B-9397-08002B2CF9AE}" pid="3" name="NXPowerLiteSettings">
    <vt:lpwstr>C74006B004C800</vt:lpwstr>
  </property>
  <property fmtid="{D5CDD505-2E9C-101B-9397-08002B2CF9AE}" pid="4" name="NXPowerLiteVersion">
    <vt:lpwstr>S7.1.18</vt:lpwstr>
  </property>
</Properties>
</file>