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256" r:id="rId4"/>
    <p:sldId id="257" r:id="rId5"/>
  </p:sldIdLst>
  <p:sldSz cx="6858000" cy="972185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13333"/>
    <p:restoredTop sz="94394"/>
  </p:normalViewPr>
  <p:slideViewPr>
    <p:cSldViewPr>
      <p:cViewPr>
        <p:scale>
          <a:sx n="100" d="100"/>
          <a:sy n="100" d="100"/>
        </p:scale>
        <p:origin x="-948" y="4758"/>
      </p:cViewPr>
      <p:guideLst>
        <p:guide orient="horz" pos="3062"/>
        <p:guide pos="2160"/>
      </p:guideLst>
    </p:cSldViewPr>
  </p:slideViewPr>
  <p:notesTextViewPr>
    <p:cViewPr>
      <p:scale>
        <a:sx n="100" d="100"/>
        <a:sy n="100" d="100"/>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8FBD7AF4-0167-42E3-9A8B-B4063F13E420}" type="datetimeFigureOut">
              <a:rPr kumimoji="1" lang="ja-JP" altLang="en-US" smtClean="0"/>
              <a:t>2020/10/12</a:t>
            </a:fld>
            <a:endParaRPr kumimoji="1" lang="ja-JP" altLang="en-US"/>
          </a:p>
        </p:txBody>
      </p:sp>
      <p:sp>
        <p:nvSpPr>
          <p:cNvPr id="1102" name="スライド イメージ プレースホルダー 3"/>
          <p:cNvSpPr>
            <a:spLocks noGrp="1" noRot="1" noChangeAspect="1"/>
          </p:cNvSpPr>
          <p:nvPr>
            <p:ph type="sldImg" idx="2"/>
          </p:nvPr>
        </p:nvSpPr>
        <p:spPr>
          <a:xfrm>
            <a:off x="2089150" y="746125"/>
            <a:ext cx="26289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2BC6E10-0116-4EA4-8844-86082EE525DB}" type="slidenum">
              <a:rPr kumimoji="1" lang="ja-JP" altLang="en-US" smtClean="0"/>
              <a:t>‹#›</a:t>
            </a:fld>
            <a:endParaRPr kumimoji="1" lang="ja-JP" altLang="en-US"/>
          </a:p>
        </p:txBody>
      </p:sp>
    </p:spTree>
    <p:extLst>
      <p:ext uri="{BB962C8B-B14F-4D97-AF65-F5344CB8AC3E}">
        <p14:creationId xmlns:p14="http://schemas.microsoft.com/office/powerpoint/2010/main" val="1511447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26" name="四角形 26"/>
          <p:cNvSpPr>
            <a:spLocks noGrp="1" noRot="1" noChangeAspect="1"/>
          </p:cNvSpPr>
          <p:nvPr>
            <p:ph type="sldImg" idx="2"/>
          </p:nvPr>
        </p:nvSpPr>
        <p:spPr>
          <a:prstGeom prst="rect">
            <a:avLst/>
          </a:prstGeom>
        </p:spPr>
        <p:txBody>
          <a:bodyPr/>
          <a:p>
            <a:endParaRPr kumimoji="1" lang="ja-JP" altLang="en-US"/>
          </a:p>
        </p:txBody>
      </p:sp>
      <p:sp>
        <p:nvSpPr>
          <p:cNvPr id="1127" name="四角形 27"/>
          <p:cNvSpPr>
            <a:spLocks noGrp="1"/>
          </p:cNvSpPr>
          <p:nvPr>
            <p:ph type="body" sz="quarter" idx="3"/>
          </p:nvPr>
        </p:nvSpPr>
        <p:spPr>
          <a:prstGeom prst="rect">
            <a:avLst/>
          </a:prstGeom>
        </p:spPr>
        <p:txBody>
          <a:bodyPr/>
          <a:p>
            <a:endParaRPr kumimoji="1" lang="ja-JP" altLang="en-US"/>
          </a:p>
        </p:txBody>
      </p:sp>
      <p:sp>
        <p:nvSpPr>
          <p:cNvPr id="1128" name="四角形 2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82BC6E10-0116-4EA4-8844-86082EE525DB}"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514350" y="3020077"/>
            <a:ext cx="5829300" cy="2083896"/>
          </a:xfrm>
        </p:spPr>
        <p:txBody>
          <a:bodyPr/>
          <a:lstStyle/>
          <a:p>
            <a:r>
              <a:rPr kumimoji="1" lang="ja-JP" altLang="en-US" smtClean="0"/>
              <a:t>マスタ タイトルの書式設定</a:t>
            </a:r>
            <a:endParaRPr kumimoji="1" lang="ja-JP" altLang="en-US"/>
          </a:p>
        </p:txBody>
      </p:sp>
      <p:sp>
        <p:nvSpPr>
          <p:cNvPr id="1032" name="サブタイトル 2"/>
          <p:cNvSpPr>
            <a:spLocks noGrp="1"/>
          </p:cNvSpPr>
          <p:nvPr>
            <p:ph type="subTitle" idx="1"/>
          </p:nvPr>
        </p:nvSpPr>
        <p:spPr>
          <a:xfrm>
            <a:off x="1028700" y="5509049"/>
            <a:ext cx="4800600" cy="24844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1033" name="日付プレースホルダ 3"/>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34" name="フッター プレースホルダ 4"/>
          <p:cNvSpPr>
            <a:spLocks noGrp="1"/>
          </p:cNvSpPr>
          <p:nvPr>
            <p:ph type="ftr" sz="quarter" idx="11"/>
          </p:nvPr>
        </p:nvSpPr>
        <p:spPr/>
        <p:txBody>
          <a:bodyPr/>
          <a:lstStyle/>
          <a:p>
            <a:endParaRPr kumimoji="1" lang="ja-JP" altLang="en-US"/>
          </a:p>
        </p:txBody>
      </p:sp>
      <p:sp>
        <p:nvSpPr>
          <p:cNvPr id="1035"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089"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0" name="日付プレースホルダ 3"/>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91" name="フッター プレースホルダ 4"/>
          <p:cNvSpPr>
            <a:spLocks noGrp="1"/>
          </p:cNvSpPr>
          <p:nvPr>
            <p:ph type="ftr" sz="quarter" idx="11"/>
          </p:nvPr>
        </p:nvSpPr>
        <p:spPr/>
        <p:txBody>
          <a:bodyPr/>
          <a:lstStyle/>
          <a:p>
            <a:endParaRPr kumimoji="1" lang="ja-JP" altLang="en-US"/>
          </a:p>
        </p:txBody>
      </p:sp>
      <p:sp>
        <p:nvSpPr>
          <p:cNvPr id="1092"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4972050" y="389327"/>
            <a:ext cx="1543050" cy="8295078"/>
          </a:xfrm>
        </p:spPr>
        <p:txBody>
          <a:bodyPr vert="eaVert"/>
          <a:lstStyle/>
          <a:p>
            <a:r>
              <a:rPr kumimoji="1" lang="ja-JP" altLang="en-US" smtClean="0"/>
              <a:t>マスタ タイトルの書式設定</a:t>
            </a:r>
            <a:endParaRPr kumimoji="1" lang="ja-JP" altLang="en-US"/>
          </a:p>
        </p:txBody>
      </p:sp>
      <p:sp>
        <p:nvSpPr>
          <p:cNvPr id="1095" name="縦書きテキスト プレースホルダ 2"/>
          <p:cNvSpPr>
            <a:spLocks noGrp="1"/>
          </p:cNvSpPr>
          <p:nvPr>
            <p:ph type="body" orient="vert" idx="1"/>
          </p:nvPr>
        </p:nvSpPr>
        <p:spPr>
          <a:xfrm>
            <a:off x="342900" y="389327"/>
            <a:ext cx="4514850" cy="829507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6" name="日付プレースホルダ 3"/>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97" name="フッター プレースホルダ 4"/>
          <p:cNvSpPr>
            <a:spLocks noGrp="1"/>
          </p:cNvSpPr>
          <p:nvPr>
            <p:ph type="ftr" sz="quarter" idx="11"/>
          </p:nvPr>
        </p:nvSpPr>
        <p:spPr/>
        <p:txBody>
          <a:bodyPr/>
          <a:lstStyle/>
          <a:p>
            <a:endParaRPr kumimoji="1" lang="ja-JP" altLang="en-US"/>
          </a:p>
        </p:txBody>
      </p:sp>
      <p:sp>
        <p:nvSpPr>
          <p:cNvPr id="1098"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038"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 3"/>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40" name="フッター プレースホルダ 4"/>
          <p:cNvSpPr>
            <a:spLocks noGrp="1"/>
          </p:cNvSpPr>
          <p:nvPr>
            <p:ph type="ftr" sz="quarter" idx="11"/>
          </p:nvPr>
        </p:nvSpPr>
        <p:spPr/>
        <p:txBody>
          <a:bodyPr/>
          <a:lstStyle/>
          <a:p>
            <a:endParaRPr kumimoji="1" lang="ja-JP" altLang="en-US"/>
          </a:p>
        </p:txBody>
      </p:sp>
      <p:sp>
        <p:nvSpPr>
          <p:cNvPr id="1041"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541735" y="6247189"/>
            <a:ext cx="5829300" cy="1930868"/>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1044" name="テキスト プレースホルダ 2"/>
          <p:cNvSpPr>
            <a:spLocks noGrp="1"/>
          </p:cNvSpPr>
          <p:nvPr>
            <p:ph type="body" idx="1"/>
          </p:nvPr>
        </p:nvSpPr>
        <p:spPr>
          <a:xfrm>
            <a:off x="541735" y="4120537"/>
            <a:ext cx="5829300" cy="212665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1045" name="日付プレースホルダ 3"/>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46" name="フッター プレースホルダ 4"/>
          <p:cNvSpPr>
            <a:spLocks noGrp="1"/>
          </p:cNvSpPr>
          <p:nvPr>
            <p:ph type="ftr" sz="quarter" idx="11"/>
          </p:nvPr>
        </p:nvSpPr>
        <p:spPr/>
        <p:txBody>
          <a:bodyPr/>
          <a:lstStyle/>
          <a:p>
            <a:endParaRPr kumimoji="1" lang="ja-JP" altLang="en-US"/>
          </a:p>
        </p:txBody>
      </p:sp>
      <p:sp>
        <p:nvSpPr>
          <p:cNvPr id="1047"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050" name="コンテンツ プレースホルダ 2"/>
          <p:cNvSpPr>
            <a:spLocks noGrp="1"/>
          </p:cNvSpPr>
          <p:nvPr>
            <p:ph sz="half" idx="1"/>
          </p:nvPr>
        </p:nvSpPr>
        <p:spPr>
          <a:xfrm>
            <a:off x="342900" y="2268434"/>
            <a:ext cx="3028950" cy="64159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1" name="コンテンツ プレースホルダ 3"/>
          <p:cNvSpPr>
            <a:spLocks noGrp="1"/>
          </p:cNvSpPr>
          <p:nvPr>
            <p:ph sz="half" idx="2"/>
          </p:nvPr>
        </p:nvSpPr>
        <p:spPr>
          <a:xfrm>
            <a:off x="3486150" y="2268434"/>
            <a:ext cx="3028950" cy="64159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2" name="日付プレースホルダ 4"/>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53" name="フッター プレースホルダ 5"/>
          <p:cNvSpPr>
            <a:spLocks noGrp="1"/>
          </p:cNvSpPr>
          <p:nvPr>
            <p:ph type="ftr" sz="quarter" idx="11"/>
          </p:nvPr>
        </p:nvSpPr>
        <p:spPr/>
        <p:txBody>
          <a:bodyPr/>
          <a:lstStyle/>
          <a:p>
            <a:endParaRPr kumimoji="1" lang="ja-JP" altLang="en-US"/>
          </a:p>
        </p:txBody>
      </p:sp>
      <p:sp>
        <p:nvSpPr>
          <p:cNvPr id="1054"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1057" name="テキスト プレースホルダ 2"/>
          <p:cNvSpPr>
            <a:spLocks noGrp="1"/>
          </p:cNvSpPr>
          <p:nvPr>
            <p:ph type="body" idx="1"/>
          </p:nvPr>
        </p:nvSpPr>
        <p:spPr>
          <a:xfrm>
            <a:off x="342900" y="2176165"/>
            <a:ext cx="3030141" cy="906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1058" name="コンテンツ プレースホルダ 3"/>
          <p:cNvSpPr>
            <a:spLocks noGrp="1"/>
          </p:cNvSpPr>
          <p:nvPr>
            <p:ph sz="half" idx="2"/>
          </p:nvPr>
        </p:nvSpPr>
        <p:spPr>
          <a:xfrm>
            <a:off x="342900" y="3083087"/>
            <a:ext cx="3030141" cy="5601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9" name="テキスト プレースホルダ 4"/>
          <p:cNvSpPr>
            <a:spLocks noGrp="1"/>
          </p:cNvSpPr>
          <p:nvPr>
            <p:ph type="body" sz="quarter" idx="3"/>
          </p:nvPr>
        </p:nvSpPr>
        <p:spPr>
          <a:xfrm>
            <a:off x="3483771" y="2176165"/>
            <a:ext cx="3031331" cy="906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1060" name="コンテンツ プレースホルダ 5"/>
          <p:cNvSpPr>
            <a:spLocks noGrp="1"/>
          </p:cNvSpPr>
          <p:nvPr>
            <p:ph sz="quarter" idx="4"/>
          </p:nvPr>
        </p:nvSpPr>
        <p:spPr>
          <a:xfrm>
            <a:off x="3483771" y="3083087"/>
            <a:ext cx="3031331" cy="5601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61" name="日付プレースホルダ 6"/>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62" name="フッター プレースホルダ 7"/>
          <p:cNvSpPr>
            <a:spLocks noGrp="1"/>
          </p:cNvSpPr>
          <p:nvPr>
            <p:ph type="ftr" sz="quarter" idx="11"/>
          </p:nvPr>
        </p:nvSpPr>
        <p:spPr/>
        <p:txBody>
          <a:bodyPr/>
          <a:lstStyle/>
          <a:p>
            <a:endParaRPr kumimoji="1" lang="ja-JP" altLang="en-US"/>
          </a:p>
        </p:txBody>
      </p:sp>
      <p:sp>
        <p:nvSpPr>
          <p:cNvPr id="1063"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1066" name="日付プレースホルダ 2"/>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67" name="フッター プレースホルダ 3"/>
          <p:cNvSpPr>
            <a:spLocks noGrp="1"/>
          </p:cNvSpPr>
          <p:nvPr>
            <p:ph type="ftr" sz="quarter" idx="11"/>
          </p:nvPr>
        </p:nvSpPr>
        <p:spPr/>
        <p:txBody>
          <a:bodyPr/>
          <a:lstStyle/>
          <a:p>
            <a:endParaRPr kumimoji="1" lang="ja-JP" altLang="en-US"/>
          </a:p>
        </p:txBody>
      </p:sp>
      <p:sp>
        <p:nvSpPr>
          <p:cNvPr id="1068"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 1"/>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71" name="フッター プレースホルダ 2"/>
          <p:cNvSpPr>
            <a:spLocks noGrp="1"/>
          </p:cNvSpPr>
          <p:nvPr>
            <p:ph type="ftr" sz="quarter" idx="11"/>
          </p:nvPr>
        </p:nvSpPr>
        <p:spPr/>
        <p:txBody>
          <a:bodyPr/>
          <a:lstStyle/>
          <a:p>
            <a:endParaRPr kumimoji="1" lang="ja-JP" altLang="en-US"/>
          </a:p>
        </p:txBody>
      </p:sp>
      <p:sp>
        <p:nvSpPr>
          <p:cNvPr id="1072"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342902" y="387075"/>
            <a:ext cx="2256235" cy="1647313"/>
          </a:xfrm>
        </p:spPr>
        <p:txBody>
          <a:bodyPr anchor="b"/>
          <a:lstStyle>
            <a:lvl1pPr algn="l">
              <a:defRPr sz="2000" b="1"/>
            </a:lvl1pPr>
          </a:lstStyle>
          <a:p>
            <a:r>
              <a:rPr kumimoji="1" lang="ja-JP" altLang="en-US" smtClean="0"/>
              <a:t>マスタ タイトルの書式設定</a:t>
            </a:r>
            <a:endParaRPr kumimoji="1" lang="ja-JP" altLang="en-US"/>
          </a:p>
        </p:txBody>
      </p:sp>
      <p:sp>
        <p:nvSpPr>
          <p:cNvPr id="1075" name="コンテンツ プレースホルダ 2"/>
          <p:cNvSpPr>
            <a:spLocks noGrp="1"/>
          </p:cNvSpPr>
          <p:nvPr>
            <p:ph idx="1"/>
          </p:nvPr>
        </p:nvSpPr>
        <p:spPr>
          <a:xfrm>
            <a:off x="2681289" y="387075"/>
            <a:ext cx="3833813" cy="82973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76" name="テキスト プレースホルダ 3"/>
          <p:cNvSpPr>
            <a:spLocks noGrp="1"/>
          </p:cNvSpPr>
          <p:nvPr>
            <p:ph type="body" sz="half" idx="2"/>
          </p:nvPr>
        </p:nvSpPr>
        <p:spPr>
          <a:xfrm>
            <a:off x="342902" y="2034388"/>
            <a:ext cx="2256235" cy="6650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1077" name="日付プレースホルダ 4"/>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78" name="フッター プレースホルダ 5"/>
          <p:cNvSpPr>
            <a:spLocks noGrp="1"/>
          </p:cNvSpPr>
          <p:nvPr>
            <p:ph type="ftr" sz="quarter" idx="11"/>
          </p:nvPr>
        </p:nvSpPr>
        <p:spPr/>
        <p:txBody>
          <a:bodyPr/>
          <a:lstStyle/>
          <a:p>
            <a:endParaRPr kumimoji="1" lang="ja-JP" altLang="en-US"/>
          </a:p>
        </p:txBody>
      </p:sp>
      <p:sp>
        <p:nvSpPr>
          <p:cNvPr id="1079"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344216" y="6805295"/>
            <a:ext cx="4114800" cy="803404"/>
          </a:xfrm>
        </p:spPr>
        <p:txBody>
          <a:bodyPr anchor="b"/>
          <a:lstStyle>
            <a:lvl1pPr algn="l">
              <a:defRPr sz="2000" b="1"/>
            </a:lvl1pPr>
          </a:lstStyle>
          <a:p>
            <a:r>
              <a:rPr kumimoji="1" lang="ja-JP" altLang="en-US" smtClean="0"/>
              <a:t>マスタ タイトルの書式設定</a:t>
            </a:r>
            <a:endParaRPr kumimoji="1" lang="ja-JP" altLang="en-US"/>
          </a:p>
        </p:txBody>
      </p:sp>
      <p:sp>
        <p:nvSpPr>
          <p:cNvPr id="1082" name="図プレースホルダ 2"/>
          <p:cNvSpPr>
            <a:spLocks noGrp="1"/>
          </p:cNvSpPr>
          <p:nvPr>
            <p:ph type="pic" idx="1"/>
          </p:nvPr>
        </p:nvSpPr>
        <p:spPr>
          <a:xfrm>
            <a:off x="1344216" y="868666"/>
            <a:ext cx="4114800" cy="58331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 3"/>
          <p:cNvSpPr>
            <a:spLocks noGrp="1"/>
          </p:cNvSpPr>
          <p:nvPr>
            <p:ph type="body" sz="half" idx="2"/>
          </p:nvPr>
        </p:nvSpPr>
        <p:spPr>
          <a:xfrm>
            <a:off x="1344216" y="7608700"/>
            <a:ext cx="4114800" cy="11409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1084" name="日付プレースホルダ 4"/>
          <p:cNvSpPr>
            <a:spLocks noGrp="1"/>
          </p:cNvSpPr>
          <p:nvPr>
            <p:ph type="dt" sz="half" idx="10"/>
          </p:nvPr>
        </p:nvSpPr>
        <p:spPr/>
        <p:txBody>
          <a:bodyPr/>
          <a:lstStyle/>
          <a:p>
            <a:fld id="{E90ED720-0104-4369-84BC-D37694168613}" type="datetimeFigureOut">
              <a:rPr kumimoji="1" lang="ja-JP" altLang="en-US" smtClean="0"/>
              <a:t>2020/10/12</a:t>
            </a:fld>
            <a:endParaRPr kumimoji="1" lang="ja-JP" altLang="en-US"/>
          </a:p>
        </p:txBody>
      </p:sp>
      <p:sp>
        <p:nvSpPr>
          <p:cNvPr id="1085" name="フッター プレースホルダ 5"/>
          <p:cNvSpPr>
            <a:spLocks noGrp="1"/>
          </p:cNvSpPr>
          <p:nvPr>
            <p:ph type="ftr" sz="quarter" idx="11"/>
          </p:nvPr>
        </p:nvSpPr>
        <p:spPr/>
        <p:txBody>
          <a:bodyPr/>
          <a:lstStyle/>
          <a:p>
            <a:endParaRPr kumimoji="1" lang="ja-JP" altLang="en-US"/>
          </a:p>
        </p:txBody>
      </p:sp>
      <p:sp>
        <p:nvSpPr>
          <p:cNvPr id="1086"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 1"/>
          <p:cNvSpPr>
            <a:spLocks noGrp="1"/>
          </p:cNvSpPr>
          <p:nvPr>
            <p:ph type="title"/>
          </p:nvPr>
        </p:nvSpPr>
        <p:spPr>
          <a:xfrm>
            <a:off x="342900" y="389324"/>
            <a:ext cx="6172200" cy="1620309"/>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1026" name="テキスト プレースホルダ 2"/>
          <p:cNvSpPr>
            <a:spLocks noGrp="1"/>
          </p:cNvSpPr>
          <p:nvPr>
            <p:ph type="body" idx="1"/>
          </p:nvPr>
        </p:nvSpPr>
        <p:spPr>
          <a:xfrm>
            <a:off x="342900" y="2268434"/>
            <a:ext cx="6172200" cy="641597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27" name="日付プレースホルダ 3"/>
          <p:cNvSpPr>
            <a:spLocks noGrp="1"/>
          </p:cNvSpPr>
          <p:nvPr>
            <p:ph type="dt" sz="half" idx="2"/>
          </p:nvPr>
        </p:nvSpPr>
        <p:spPr>
          <a:xfrm>
            <a:off x="342900" y="9010717"/>
            <a:ext cx="1600200" cy="517598"/>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2020/10/12</a:t>
            </a:fld>
            <a:endParaRPr kumimoji="1" lang="ja-JP" altLang="en-US"/>
          </a:p>
        </p:txBody>
      </p:sp>
      <p:sp>
        <p:nvSpPr>
          <p:cNvPr id="1028" name="フッター プレースホルダ 4"/>
          <p:cNvSpPr>
            <a:spLocks noGrp="1"/>
          </p:cNvSpPr>
          <p:nvPr>
            <p:ph type="ftr" sz="quarter" idx="3"/>
          </p:nvPr>
        </p:nvSpPr>
        <p:spPr>
          <a:xfrm>
            <a:off x="2343150" y="9010717"/>
            <a:ext cx="2171700" cy="5175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 5"/>
          <p:cNvSpPr>
            <a:spLocks noGrp="1"/>
          </p:cNvSpPr>
          <p:nvPr>
            <p:ph type="sldNum" sz="quarter" idx="4"/>
          </p:nvPr>
        </p:nvSpPr>
        <p:spPr>
          <a:xfrm>
            <a:off x="4914900" y="9010717"/>
            <a:ext cx="1600200" cy="517598"/>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Layout" Target="../slideLayouts/slideLayout1.xml" /><Relationship Id="rId3"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楕円 51"/>
          <p:cNvSpPr/>
          <p:nvPr/>
        </p:nvSpPr>
        <p:spPr>
          <a:xfrm>
            <a:off x="4865146" y="85719"/>
            <a:ext cx="1825488" cy="1390374"/>
          </a:xfrm>
          <a:prstGeom prst="ellipse">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08" name="角丸四角形 11"/>
          <p:cNvSpPr/>
          <p:nvPr/>
        </p:nvSpPr>
        <p:spPr>
          <a:xfrm>
            <a:off x="198017" y="3047995"/>
            <a:ext cx="6508958" cy="1605097"/>
          </a:xfrm>
          <a:prstGeom prst="roundRect">
            <a:avLst/>
          </a:prstGeom>
          <a:gradFill>
            <a:gsLst>
              <a:gs pos="0">
                <a:schemeClr val="accent3">
                  <a:tint val="50000"/>
                  <a:satMod val="300000"/>
                </a:schemeClr>
              </a:gs>
              <a:gs pos="0">
                <a:schemeClr val="accent3">
                  <a:tint val="15000"/>
                  <a:satMod val="350000"/>
                </a:schemeClr>
              </a:gs>
            </a:gsLst>
            <a:lin ang="16200000" scaled="0"/>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9" name="タイトル 1"/>
          <p:cNvSpPr>
            <a:spLocks noGrp="1"/>
          </p:cNvSpPr>
          <p:nvPr>
            <p:ph type="ctrTitle"/>
          </p:nvPr>
        </p:nvSpPr>
        <p:spPr>
          <a:xfrm>
            <a:off x="207476" y="1530123"/>
            <a:ext cx="6566814" cy="1152859"/>
          </a:xfrm>
        </p:spPr>
        <p:txBody>
          <a:bodyPr>
            <a:noAutofit/>
          </a:bodyPr>
          <a:lstStyle/>
          <a:p>
            <a:pPr algn="l"/>
            <a:r>
              <a:rPr lang="ja-JP" altLang="en-US" sz="1400" dirty="0" smtClean="0">
                <a:latin typeface="メイリオ"/>
                <a:ea typeface="メイリオ"/>
                <a:cs typeface="メイリオ" panose="020B0604030504040204" pitchFamily="50" charset="-128"/>
              </a:rPr>
              <a:t>　精華町では</a:t>
            </a:r>
            <a:r>
              <a:rPr lang="ja-JP" altLang="en-US" sz="1400" dirty="0" smtClean="0">
                <a:latin typeface="メイリオ"/>
                <a:ea typeface="メイリオ"/>
                <a:cs typeface="メイリオ" panose="020B0604030504040204" pitchFamily="50" charset="-128"/>
              </a:rPr>
              <a:t>野焼きによる二酸化炭素の発生を抑制し、環境負荷の軽減を図ること、かつ、次期作に向けた良質な土づくりに効果があることから、水稲収穫後の地温の高い秋季に稲わらや稲株をすき込む秋起こしを実施する農業者に対して、</a:t>
            </a:r>
            <a:r>
              <a:rPr lang="ja-JP" altLang="en-US" sz="1400" b="1" dirty="0" smtClean="0">
                <a:latin typeface="メイリオ"/>
                <a:ea typeface="メイリオ"/>
                <a:cs typeface="メイリオ" panose="020B0604030504040204" pitchFamily="50" charset="-128"/>
              </a:rPr>
              <a:t>「</a:t>
            </a:r>
            <a:r>
              <a:rPr lang="ja-JP" altLang="en-US" sz="1400" b="1" dirty="0" smtClean="0">
                <a:latin typeface="メイリオ"/>
                <a:ea typeface="メイリオ"/>
                <a:cs typeface="メイリオ" panose="020B0604030504040204" pitchFamily="50" charset="-128"/>
              </a:rPr>
              <a:t>精華町秋起こし推進支援事業補助金</a:t>
            </a:r>
            <a:r>
              <a:rPr lang="ja-JP" altLang="en-US" sz="1400" b="1" dirty="0" smtClean="0">
                <a:latin typeface="メイリオ"/>
                <a:ea typeface="メイリオ"/>
                <a:cs typeface="メイリオ" panose="020B0604030504040204" pitchFamily="50" charset="-128"/>
              </a:rPr>
              <a:t>」</a:t>
            </a:r>
            <a:r>
              <a:rPr lang="ja-JP" altLang="en-US" sz="1400">
                <a:latin typeface="メイリオ"/>
                <a:ea typeface="メイリオ"/>
              </a:rPr>
              <a:t>を交付し、その取り組みに係る経費を支援します。</a:t>
            </a:r>
            <a:r>
              <a:rPr lang="ja-JP" altLang="en-US" sz="1600">
                <a:latin typeface="メイリオ"/>
                <a:ea typeface="メイリオ"/>
              </a:rPr>
              <a:t> </a:t>
            </a:r>
            <a:endParaRPr kumimoji="1" lang="ja-JP" altLang="en-US" sz="1400" dirty="0">
              <a:latin typeface="メイリオ"/>
              <a:ea typeface="メイリオ"/>
              <a:cs typeface="メイリオ" panose="020B0604030504040204" pitchFamily="50" charset="-128"/>
            </a:endParaRPr>
          </a:p>
        </p:txBody>
      </p:sp>
      <p:pic>
        <p:nvPicPr>
          <p:cNvPr id="1110" name="Picture 4" descr="C:\Users\S0008227\Downloads\pc_header_logo.png"/>
          <p:cNvPicPr>
            <a:picLocks noChangeAspect="1" noChangeArrowheads="1"/>
          </p:cNvPicPr>
          <p:nvPr/>
        </p:nvPicPr>
        <p:blipFill>
          <a:blip r:embed="rId1"/>
          <a:srcRect l="1433" r="71600"/>
          <a:stretch>
            <a:fillRect/>
          </a:stretch>
        </p:blipFill>
        <p:spPr>
          <a:xfrm>
            <a:off x="44625" y="47301"/>
            <a:ext cx="388809" cy="329086"/>
          </a:xfrm>
          <a:prstGeom prst="rect">
            <a:avLst/>
          </a:prstGeom>
          <a:noFill/>
        </p:spPr>
      </p:pic>
      <p:sp>
        <p:nvSpPr>
          <p:cNvPr id="1111" name="テキスト ボックス 4"/>
          <p:cNvSpPr txBox="1"/>
          <p:nvPr/>
        </p:nvSpPr>
        <p:spPr>
          <a:xfrm>
            <a:off x="411729" y="39351"/>
            <a:ext cx="1334763" cy="460772"/>
          </a:xfrm>
          <a:prstGeom prst="rect">
            <a:avLst/>
          </a:prstGeom>
          <a:noFill/>
        </p:spPr>
        <p:txBody>
          <a:bodyPr wrap="square" rtlCol="0">
            <a:spAutoFit/>
          </a:bodyPr>
          <a:lstStyle/>
          <a:p>
            <a:r>
              <a:rPr kumimoji="1" lang="ja-JP" altLang="en-US" sz="24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精華町</a:t>
            </a:r>
            <a:endParaRPr kumimoji="1" lang="ja-JP" altLang="en-US" sz="16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2" name="角丸四角形 14"/>
          <p:cNvSpPr/>
          <p:nvPr/>
        </p:nvSpPr>
        <p:spPr>
          <a:xfrm>
            <a:off x="359177" y="2886070"/>
            <a:ext cx="3069478" cy="32385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　交付対象者及び要件</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3" name="テキスト ボックス 18"/>
          <p:cNvSpPr txBox="1"/>
          <p:nvPr/>
        </p:nvSpPr>
        <p:spPr>
          <a:xfrm>
            <a:off x="317456" y="3268990"/>
            <a:ext cx="6263413" cy="1384102"/>
          </a:xfrm>
          <a:prstGeom prst="rect">
            <a:avLst/>
          </a:prstGeom>
          <a:noFill/>
        </p:spPr>
        <p:txBody>
          <a:bodyPr wrap="square" rtlCol="0">
            <a:spAutoFit/>
          </a:bodyPr>
          <a:lstStyle/>
          <a:p>
            <a:pPr algn="l"/>
            <a:r>
              <a:rPr lang="ja-JP" altLang="en-US" sz="1400">
                <a:latin typeface="メイリオ"/>
                <a:ea typeface="メイリオ"/>
              </a:rPr>
              <a:t>  交付対象者は、</a:t>
            </a:r>
            <a:r>
              <a:rPr lang="ja-JP" altLang="en-US" sz="1400">
                <a:latin typeface="メイリオ"/>
                <a:ea typeface="メイリオ"/>
              </a:rPr>
              <a:t>精華町内の農地において</a:t>
            </a:r>
            <a:r>
              <a:rPr lang="ja-JP" altLang="en-US" sz="1400">
                <a:latin typeface="メイリオ"/>
                <a:ea typeface="メイリオ"/>
              </a:rPr>
              <a:t>、農業を営む個人及び法人その他団体とし、</a:t>
            </a:r>
            <a:r>
              <a:rPr lang="ja-JP" altLang="en-US" sz="1400">
                <a:latin typeface="メイリオ"/>
                <a:ea typeface="メイリオ"/>
              </a:rPr>
              <a:t>次のいずれにも該当する者とします。</a:t>
            </a:r>
            <a:endParaRPr lang="ja-JP" altLang="en-US"/>
          </a:p>
          <a:p>
            <a:pPr algn="l"/>
            <a:r>
              <a:rPr lang="ja-JP" altLang="en-US" sz="1400">
                <a:latin typeface="メイリオ"/>
                <a:ea typeface="メイリオ"/>
              </a:rPr>
              <a:t>①</a:t>
            </a:r>
            <a:r>
              <a:rPr lang="ja-JP" altLang="en-US" sz="1400">
                <a:latin typeface="メイリオ"/>
                <a:ea typeface="メイリオ"/>
              </a:rPr>
              <a:t>自己が耕作する権利を有する</a:t>
            </a:r>
            <a:r>
              <a:rPr lang="ja-JP" altLang="en-US" sz="1400">
                <a:latin typeface="メイリオ"/>
                <a:ea typeface="メイリオ"/>
              </a:rPr>
              <a:t>農地で秋起こしを実施すること</a:t>
            </a:r>
            <a:endParaRPr lang="ja-JP" altLang="en-US" sz="1400">
              <a:latin typeface="メイリオ"/>
              <a:ea typeface="メイリオ"/>
            </a:endParaRPr>
          </a:p>
          <a:p>
            <a:pPr algn="l"/>
            <a:r>
              <a:rPr lang="ja-JP" altLang="en-US" sz="1400">
                <a:latin typeface="メイリオ"/>
                <a:ea typeface="メイリオ"/>
              </a:rPr>
              <a:t>②水稲収穫後から</a:t>
            </a:r>
            <a:r>
              <a:rPr lang="ja-JP" altLang="en-US" sz="1400" b="1">
                <a:latin typeface="メイリオ"/>
                <a:ea typeface="メイリオ"/>
              </a:rPr>
              <a:t>１１月末日までに</a:t>
            </a:r>
            <a:r>
              <a:rPr lang="ja-JP" altLang="en-US" sz="1400">
                <a:latin typeface="メイリオ"/>
                <a:ea typeface="メイリオ"/>
              </a:rPr>
              <a:t>１０アール以上の面積で秋起こし</a:t>
            </a:r>
            <a:r>
              <a:rPr lang="ja-JP" altLang="en-US" sz="1400">
                <a:latin typeface="メイリオ"/>
                <a:ea typeface="メイリオ"/>
              </a:rPr>
              <a:t>を実施</a:t>
            </a:r>
            <a:endParaRPr lang="ja-JP" altLang="en-US"/>
          </a:p>
          <a:p>
            <a:pPr algn="l"/>
            <a:r>
              <a:rPr lang="ja-JP" altLang="en-US" sz="1400">
                <a:latin typeface="メイリオ"/>
                <a:ea typeface="メイリオ"/>
              </a:rPr>
              <a:t>　</a:t>
            </a:r>
            <a:r>
              <a:rPr lang="ja-JP" altLang="en-US" sz="1400">
                <a:latin typeface="メイリオ"/>
                <a:ea typeface="メイリオ"/>
              </a:rPr>
              <a:t>すること</a:t>
            </a:r>
            <a:endParaRPr lang="ja-JP" altLang="en-US" sz="1400">
              <a:latin typeface="メイリオ"/>
              <a:ea typeface="メイリオ"/>
            </a:endParaRPr>
          </a:p>
          <a:p>
            <a:pPr algn="l"/>
            <a:r>
              <a:rPr lang="ja-JP" altLang="en-US" sz="1400">
                <a:latin typeface="メイリオ"/>
                <a:ea typeface="メイリオ"/>
              </a:rPr>
              <a:t>③</a:t>
            </a:r>
            <a:r>
              <a:rPr lang="ja-JP" altLang="en-US" sz="1400">
                <a:latin typeface="メイリオ"/>
                <a:ea typeface="メイリオ"/>
              </a:rPr>
              <a:t>今後も継続して農業に従事する意志があること</a:t>
            </a:r>
            <a:endParaRPr lang="en-US" altLang="ja-JP" sz="1600" dirty="0" smtClean="0">
              <a:latin typeface="メイリオ"/>
              <a:ea typeface="メイリオ"/>
              <a:cs typeface="メイリオ" panose="020B0604030504040204" pitchFamily="50" charset="-128"/>
            </a:endParaRPr>
          </a:p>
        </p:txBody>
      </p:sp>
      <p:sp>
        <p:nvSpPr>
          <p:cNvPr id="1114" name="角丸四角形 34"/>
          <p:cNvSpPr/>
          <p:nvPr/>
        </p:nvSpPr>
        <p:spPr>
          <a:xfrm>
            <a:off x="201490" y="5000856"/>
            <a:ext cx="6472743" cy="991607"/>
          </a:xfrm>
          <a:prstGeom prst="roundRect">
            <a:avLst/>
          </a:prstGeom>
          <a:gradFill>
            <a:gsLst>
              <a:gs pos="0">
                <a:schemeClr val="accent3">
                  <a:tint val="50000"/>
                  <a:satMod val="300000"/>
                </a:schemeClr>
              </a:gs>
              <a:gs pos="0">
                <a:schemeClr val="accent3">
                  <a:tint val="15000"/>
                  <a:satMod val="350000"/>
                </a:schemeClr>
              </a:gs>
            </a:gsLst>
            <a:lin ang="16200000" scaled="0"/>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5" name="角丸四角形 35"/>
          <p:cNvSpPr/>
          <p:nvPr/>
        </p:nvSpPr>
        <p:spPr>
          <a:xfrm>
            <a:off x="359177" y="4838931"/>
            <a:ext cx="3069478" cy="32385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　交付金額</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6" name="テキスト ボックス 36"/>
          <p:cNvSpPr txBox="1"/>
          <p:nvPr/>
        </p:nvSpPr>
        <p:spPr>
          <a:xfrm>
            <a:off x="275555" y="5254692"/>
            <a:ext cx="6415080" cy="522327"/>
          </a:xfrm>
          <a:prstGeom prst="rect">
            <a:avLst/>
          </a:prstGeom>
          <a:noFill/>
        </p:spPr>
        <p:txBody>
          <a:bodyPr wrap="square" rtlCol="0">
            <a:spAutoFit/>
          </a:bodyPr>
          <a:lstStyle/>
          <a:p>
            <a:pPr algn="l"/>
            <a:r>
              <a:rPr lang="ja-JP" altLang="en-US" sz="1400" dirty="0" smtClean="0">
                <a:latin typeface="メイリオ"/>
                <a:ea typeface="メイリオ"/>
                <a:cs typeface="メイリオ" panose="020B0604030504040204" pitchFamily="50" charset="-128"/>
              </a:rPr>
              <a:t>秋起こしを実施した面積</a:t>
            </a:r>
            <a:r>
              <a:rPr lang="ja-JP" altLang="en-US" sz="1400" b="1" dirty="0" smtClean="0">
                <a:latin typeface="メイリオ"/>
                <a:ea typeface="メイリオ"/>
                <a:cs typeface="メイリオ" panose="020B0604030504040204" pitchFamily="50" charset="-128"/>
              </a:rPr>
              <a:t>１０アール当たり2,500円 </a:t>
            </a:r>
            <a:r>
              <a:rPr lang="ja-JP" altLang="en-US" sz="800" dirty="0" smtClean="0">
                <a:latin typeface="メイリオ"/>
                <a:ea typeface="メイリオ"/>
                <a:cs typeface="メイリオ" panose="020B0604030504040204" pitchFamily="50" charset="-128"/>
              </a:rPr>
              <a:t>※１年度につき１農地１回のみの交付</a:t>
            </a:r>
            <a:endParaRPr lang="ja-JP" altLang="en-US" sz="800">
              <a:latin typeface="メイリオ"/>
              <a:ea typeface="メイリオ"/>
            </a:endParaRPr>
          </a:p>
          <a:p>
            <a:pPr algn="l"/>
            <a:endParaRPr lang="ja-JP" altLang="en-US" sz="1400" dirty="0" smtClean="0">
              <a:solidFill>
                <a:schemeClr val="tx1"/>
              </a:solidFill>
              <a:latin typeface="メイリオ"/>
              <a:ea typeface="メイリオ"/>
              <a:cs typeface="メイリオ" panose="020B0604030504040204" pitchFamily="50" charset="-128"/>
            </a:endParaRPr>
          </a:p>
        </p:txBody>
      </p:sp>
      <p:sp>
        <p:nvSpPr>
          <p:cNvPr id="1117" name="角丸四角形 43"/>
          <p:cNvSpPr/>
          <p:nvPr/>
        </p:nvSpPr>
        <p:spPr>
          <a:xfrm>
            <a:off x="181729" y="6448857"/>
            <a:ext cx="6541534" cy="1722728"/>
          </a:xfrm>
          <a:prstGeom prst="roundRect">
            <a:avLst/>
          </a:prstGeom>
          <a:gradFill>
            <a:gsLst>
              <a:gs pos="0">
                <a:schemeClr val="accent3">
                  <a:tint val="50000"/>
                  <a:satMod val="300000"/>
                </a:schemeClr>
              </a:gs>
              <a:gs pos="0">
                <a:schemeClr val="accent3">
                  <a:tint val="15000"/>
                  <a:satMod val="350000"/>
                </a:schemeClr>
              </a:gs>
            </a:gsLst>
            <a:lin ang="16200000" scaled="0"/>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8" name="角丸四角形 44"/>
          <p:cNvSpPr/>
          <p:nvPr/>
        </p:nvSpPr>
        <p:spPr>
          <a:xfrm>
            <a:off x="368384" y="6287132"/>
            <a:ext cx="3069478" cy="32385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r>
              <a:rPr lang="ja-JP" altLang="en-US" b="1" u="none" dirty="0" smtClean="0">
                <a:latin typeface="メイリオ" panose="020B0604030504040204" pitchFamily="50" charset="-128"/>
                <a:ea typeface="メイリオ" panose="020B0604030504040204" pitchFamily="50" charset="-128"/>
                <a:cs typeface="メイリオ" panose="020B0604030504040204" pitchFamily="50" charset="-128"/>
              </a:rPr>
              <a:t>　申請について</a:t>
            </a:r>
            <a:endParaRPr kumimoji="1" lang="ja-JP" altLang="en-US" b="1" u="non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9" name="テキスト ボックス 45"/>
          <p:cNvSpPr txBox="1"/>
          <p:nvPr/>
        </p:nvSpPr>
        <p:spPr>
          <a:xfrm>
            <a:off x="317456" y="6732925"/>
            <a:ext cx="6305135" cy="1168658"/>
          </a:xfrm>
          <a:prstGeom prst="rect">
            <a:avLst/>
          </a:prstGeom>
          <a:noFill/>
        </p:spPr>
        <p:txBody>
          <a:bodyPr wrap="square" rtlCol="0">
            <a:spAutoFit/>
          </a:bodyPr>
          <a:lstStyle/>
          <a:p>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申請期間内に次の書類を提出してください。</a:t>
            </a:r>
            <a:endParaRPr lang="ja-JP" altLang="en-US"/>
          </a:p>
          <a:p>
            <a:r>
              <a:rPr lang="ja-JP" altLang="en-US" sz="1400" dirty="0" smtClean="0">
                <a:latin typeface="メイリオ"/>
                <a:ea typeface="メイリオ"/>
                <a:cs typeface="メイリオ" panose="020B0604030504040204" pitchFamily="50" charset="-128"/>
              </a:rPr>
              <a:t>①精華町秋起こし推進支援事業補助金交付申請書兼請求書</a:t>
            </a:r>
            <a:endParaRPr lang="ja-JP" altLang="en-US" sz="1400" dirty="0" smtClean="0">
              <a:latin typeface="メイリオ"/>
              <a:ea typeface="メイリオ"/>
              <a:cs typeface="メイリオ" panose="020B0604030504040204" pitchFamily="50" charset="-128"/>
            </a:endParaRPr>
          </a:p>
          <a:p>
            <a:r>
              <a:rPr lang="ja-JP" altLang="en-US" sz="1400" dirty="0" smtClean="0">
                <a:latin typeface="メイリオ"/>
                <a:ea typeface="メイリオ"/>
                <a:cs typeface="メイリオ" panose="020B0604030504040204" pitchFamily="50" charset="-128"/>
              </a:rPr>
              <a:t>②誓約及び同意書</a:t>
            </a:r>
            <a:endParaRPr lang="ja-JP" altLang="en-US"/>
          </a:p>
          <a:p>
            <a:r>
              <a:rPr lang="ja-JP" altLang="en-US" sz="1400" dirty="0" smtClean="0">
                <a:latin typeface="メイリオ"/>
                <a:ea typeface="メイリオ"/>
                <a:cs typeface="メイリオ" panose="020B0604030504040204" pitchFamily="50" charset="-128"/>
              </a:rPr>
              <a:t>③秋起こしを実施したことが確認できる写真</a:t>
            </a:r>
            <a:endParaRPr lang="ja-JP" altLang="en-US"/>
          </a:p>
          <a:p>
            <a:r>
              <a:rPr lang="ja-JP" altLang="en-US" sz="1400" dirty="0" smtClean="0">
                <a:latin typeface="メイリオ"/>
                <a:ea typeface="メイリオ"/>
                <a:cs typeface="メイリオ" panose="020B0604030504040204" pitchFamily="50" charset="-128"/>
              </a:rPr>
              <a:t>④</a:t>
            </a:r>
            <a:r>
              <a:rPr lang="ja-JP" altLang="en-US" sz="1400" dirty="0" smtClean="0">
                <a:latin typeface="メイリオ"/>
                <a:ea typeface="メイリオ"/>
                <a:cs typeface="メイリオ" panose="020B0604030504040204" pitchFamily="50" charset="-128"/>
              </a:rPr>
              <a:t>口座番号と口座名義（カタカナ）が確認できるもの（通帳の写し等）</a:t>
            </a:r>
            <a:endParaRPr lang="ja-JP" altLang="en-US" sz="1400" dirty="0" smtClean="0">
              <a:solidFill>
                <a:schemeClr val="tx1"/>
              </a:solidFill>
              <a:latin typeface="メイリオ"/>
              <a:ea typeface="メイリオ"/>
              <a:cs typeface="メイリオ" panose="020B0604030504040204" pitchFamily="50" charset="-128"/>
            </a:endParaRPr>
          </a:p>
        </p:txBody>
      </p:sp>
      <p:sp>
        <p:nvSpPr>
          <p:cNvPr id="1120" name="角丸四角形 46"/>
          <p:cNvSpPr/>
          <p:nvPr/>
        </p:nvSpPr>
        <p:spPr>
          <a:xfrm>
            <a:off x="152943" y="8653420"/>
            <a:ext cx="6569837" cy="899794"/>
          </a:xfrm>
          <a:prstGeom prst="roundRect">
            <a:avLst/>
          </a:prstGeom>
          <a:gradFill>
            <a:gsLst>
              <a:gs pos="0">
                <a:schemeClr val="accent3">
                  <a:tint val="50000"/>
                  <a:satMod val="300000"/>
                </a:schemeClr>
              </a:gs>
              <a:gs pos="0">
                <a:schemeClr val="accent3">
                  <a:tint val="15000"/>
                  <a:satMod val="350000"/>
                </a:schemeClr>
              </a:gs>
            </a:gsLst>
            <a:lin ang="16200000" scaled="0"/>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1" name="角丸四角形 47"/>
          <p:cNvSpPr/>
          <p:nvPr/>
        </p:nvSpPr>
        <p:spPr>
          <a:xfrm>
            <a:off x="273550" y="8491495"/>
            <a:ext cx="2003543" cy="32385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r>
              <a:rPr lang="ja-JP" altLang="en-US" b="1" u="none" dirty="0">
                <a:latin typeface="メイリオ" panose="020B0604030504040204" pitchFamily="50" charset="-128"/>
                <a:ea typeface="メイリオ" panose="020B0604030504040204" pitchFamily="50" charset="-128"/>
                <a:cs typeface="メイリオ" panose="020B0604030504040204" pitchFamily="50" charset="-128"/>
              </a:rPr>
              <a:t>　問い合わせ先</a:t>
            </a:r>
            <a:endParaRPr lang="ja-JP" altLang="en-US" b="1" u="non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2" name="テキスト ボックス 48"/>
          <p:cNvSpPr txBox="1"/>
          <p:nvPr/>
        </p:nvSpPr>
        <p:spPr>
          <a:xfrm>
            <a:off x="237714" y="8815345"/>
            <a:ext cx="3626917" cy="953214"/>
          </a:xfrm>
          <a:prstGeom prst="rect">
            <a:avLst/>
          </a:prstGeom>
          <a:noFill/>
        </p:spPr>
        <p:txBody>
          <a:bodyPr wrap="square" rtlCol="0">
            <a:spAutoFit/>
          </a:bodyPr>
          <a:lstStyle/>
          <a:p>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精華町</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役場　農政課　農業振興係</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TEL :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０７７４－９５－１９０３</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mail : nousei@town.seika.lg.jp</a:t>
            </a:r>
            <a:endPar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a:ea typeface="メイリオ"/>
              <a:cs typeface="メイリオ" panose="020B0604030504040204" pitchFamily="50" charset="-128"/>
            </a:endParaRPr>
          </a:p>
        </p:txBody>
      </p:sp>
      <p:sp>
        <p:nvSpPr>
          <p:cNvPr id="1123" name="テキスト ボックス 5"/>
          <p:cNvSpPr txBox="1"/>
          <p:nvPr/>
        </p:nvSpPr>
        <p:spPr>
          <a:xfrm>
            <a:off x="4820608" y="192188"/>
            <a:ext cx="2037392" cy="1337935"/>
          </a:xfrm>
          <a:prstGeom prst="rect">
            <a:avLst/>
          </a:prstGeom>
          <a:noFill/>
        </p:spPr>
        <p:txBody>
          <a:bodyPr wrap="square" rtlCol="0">
            <a:spAutoFit/>
          </a:bodyPr>
          <a:lstStyle/>
          <a:p>
            <a:pPr algn="ctr"/>
            <a:r>
              <a:rPr lang="ja-JP" altLang="en-US" sz="1600" b="1" u="sng"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申請期間</a:t>
            </a:r>
            <a:endParaRPr lang="en-US" altLang="ja-JP" sz="1600" b="1" u="sng"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400" b="1" u="sng"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令和7年</a:t>
            </a:r>
            <a:endParaRPr sz="1600">
              <a:solidFill>
                <a:schemeClr val="bg1"/>
              </a:solidFill>
            </a:endParaRPr>
          </a:p>
          <a:p>
            <a:pPr algn="ct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12月22</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日（月）</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まで</a:t>
            </a:r>
            <a:endPar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4" name="テキスト ボックス 29"/>
          <p:cNvSpPr txBox="1"/>
          <p:nvPr/>
        </p:nvSpPr>
        <p:spPr>
          <a:xfrm>
            <a:off x="152943" y="453798"/>
            <a:ext cx="4926969" cy="1076325"/>
          </a:xfrm>
          <a:prstGeom prst="rect">
            <a:avLst/>
          </a:prstGeom>
          <a:noFill/>
        </p:spPr>
        <p:txBody>
          <a:bodyPr wrap="square" rtlCol="0">
            <a:spAutoFit/>
          </a:bodyPr>
          <a:lstStyle/>
          <a:p>
            <a:r>
              <a:rPr lang="ja-JP" altLang="en-US" sz="3200" b="1" i="0">
                <a:solidFill>
                  <a:srgbClr val="002060"/>
                </a:solidFill>
                <a:latin typeface="メイリオ"/>
                <a:ea typeface="メイリオ"/>
              </a:rPr>
              <a:t>秋起こしを実施する</a:t>
            </a:r>
            <a:endParaRPr lang="ja-JP" altLang="en-US" sz="3200" b="1" i="0">
              <a:solidFill>
                <a:srgbClr val="002060"/>
              </a:solidFill>
              <a:latin typeface="メイリオ"/>
              <a:ea typeface="メイリオ"/>
            </a:endParaRPr>
          </a:p>
          <a:p>
            <a:r>
              <a:rPr lang="ja-JP" altLang="en-US" sz="3200" b="1" i="0">
                <a:solidFill>
                  <a:srgbClr val="002060"/>
                </a:solidFill>
                <a:latin typeface="メイリオ"/>
                <a:ea typeface="メイリオ"/>
              </a:rPr>
              <a:t>　　農業者を支援します</a:t>
            </a:r>
            <a:endParaRPr lang="ja-JP" altLang="en-US" sz="3200" b="1" i="0">
              <a:solidFill>
                <a:srgbClr val="002060"/>
              </a:solidFill>
              <a:latin typeface="メイリオ"/>
              <a:ea typeface="メイリオ"/>
            </a:endParaRPr>
          </a:p>
        </p:txBody>
      </p:sp>
    </p:spTree>
    <p:extLst>
      <p:ext uri="{BB962C8B-B14F-4D97-AF65-F5344CB8AC3E}">
        <p14:creationId xmlns:p14="http://schemas.microsoft.com/office/powerpoint/2010/main" val="2471932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0" name="角丸四角形 35"/>
          <p:cNvSpPr/>
          <p:nvPr/>
        </p:nvSpPr>
        <p:spPr>
          <a:xfrm>
            <a:off x="181729" y="3006850"/>
            <a:ext cx="6541534" cy="5958058"/>
          </a:xfrm>
          <a:prstGeom prst="roundRect">
            <a:avLst>
              <a:gd name="adj" fmla="val 5627"/>
            </a:avLst>
          </a:prstGeom>
          <a:gradFill>
            <a:gsLst>
              <a:gs pos="0">
                <a:schemeClr val="accent3">
                  <a:tint val="50000"/>
                  <a:satMod val="300000"/>
                </a:schemeClr>
              </a:gs>
              <a:gs pos="0">
                <a:schemeClr val="accent3">
                  <a:tint val="15000"/>
                  <a:satMod val="350000"/>
                </a:schemeClr>
              </a:gs>
            </a:gsLst>
            <a:lin ang="16200000" scaled="0"/>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31" name="図 32"/>
          <p:cNvPicPr>
            <a:picLocks noChangeAspect="1"/>
          </p:cNvPicPr>
          <p:nvPr/>
        </p:nvPicPr>
        <p:blipFill>
          <a:blip r:embed="rId1"/>
          <a:stretch>
            <a:fillRect/>
          </a:stretch>
        </p:blipFill>
        <p:spPr>
          <a:xfrm>
            <a:off x="117802" y="846949"/>
            <a:ext cx="6576060" cy="1854405"/>
          </a:xfrm>
          <a:prstGeom prst="rect">
            <a:avLst/>
          </a:prstGeom>
          <a:noFill/>
        </p:spPr>
      </p:pic>
      <p:sp>
        <p:nvSpPr>
          <p:cNvPr id="1132" name="角丸四角形 30"/>
          <p:cNvSpPr/>
          <p:nvPr/>
        </p:nvSpPr>
        <p:spPr>
          <a:xfrm>
            <a:off x="359177" y="684925"/>
            <a:ext cx="3069478" cy="32385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l"/>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期待できる効果</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3" name="テキスト ボックス 33"/>
          <p:cNvSpPr txBox="1"/>
          <p:nvPr/>
        </p:nvSpPr>
        <p:spPr>
          <a:xfrm>
            <a:off x="295051" y="1045004"/>
            <a:ext cx="6365112" cy="1599545"/>
          </a:xfrm>
          <a:prstGeom prst="rect">
            <a:avLst/>
          </a:prstGeom>
          <a:noFill/>
        </p:spPr>
        <p:txBody>
          <a:bodyPr wrap="square" rtlCol="0">
            <a:spAutoFit/>
          </a:bodyPr>
          <a:lstStyle/>
          <a:p>
            <a:pPr algn="l"/>
            <a:r>
              <a:rPr lang="ja-JP" altLang="en-US" sz="1400" dirty="0" smtClean="0">
                <a:latin typeface="メイリオ"/>
                <a:ea typeface="メイリオ"/>
                <a:cs typeface="メイリオ" panose="020B0604030504040204" pitchFamily="50" charset="-128"/>
              </a:rPr>
              <a:t>・堆肥を投入するよりも少ない労力で、土中の有機物が増え、</a:t>
            </a:r>
            <a:r>
              <a:rPr lang="ja-JP" altLang="en-US" sz="1400" b="1" dirty="0" smtClean="0">
                <a:latin typeface="メイリオ"/>
                <a:ea typeface="メイリオ"/>
                <a:cs typeface="メイリオ" panose="020B0604030504040204" pitchFamily="50" charset="-128"/>
              </a:rPr>
              <a:t>地力が向上</a:t>
            </a:r>
            <a:r>
              <a:rPr lang="ja-JP" altLang="en-US" sz="1400" b="0" dirty="0" smtClean="0">
                <a:latin typeface="メイリオ"/>
                <a:ea typeface="メイリオ"/>
                <a:cs typeface="メイリオ" panose="020B0604030504040204" pitchFamily="50" charset="-128"/>
              </a:rPr>
              <a:t>し</a:t>
            </a:r>
            <a:endParaRPr lang="ja-JP" altLang="en-US"/>
          </a:p>
          <a:p>
            <a:pPr algn="l"/>
            <a:r>
              <a:rPr lang="ja-JP" altLang="en-US" sz="1400" b="0" dirty="0" smtClean="0">
                <a:latin typeface="メイリオ"/>
                <a:ea typeface="メイリオ"/>
                <a:cs typeface="メイリオ" panose="020B0604030504040204" pitchFamily="50" charset="-128"/>
              </a:rPr>
              <a:t>　</a:t>
            </a:r>
            <a:r>
              <a:rPr lang="ja-JP" altLang="en-US" sz="1400" b="0" dirty="0" smtClean="0">
                <a:latin typeface="メイリオ"/>
                <a:ea typeface="メイリオ"/>
                <a:cs typeface="メイリオ" panose="020B0604030504040204" pitchFamily="50" charset="-128"/>
              </a:rPr>
              <a:t>ます。</a:t>
            </a:r>
            <a:endParaRPr lang="ja-JP" altLang="en-US" sz="1400" b="0" dirty="0" smtClean="0">
              <a:latin typeface="メイリオ"/>
              <a:ea typeface="メイリオ"/>
              <a:cs typeface="メイリオ" panose="020B0604030504040204" pitchFamily="50" charset="-128"/>
            </a:endParaRPr>
          </a:p>
          <a:p>
            <a:pPr algn="l"/>
            <a:r>
              <a:rPr lang="ja-JP" altLang="en-US" sz="1400" dirty="0" smtClean="0">
                <a:latin typeface="メイリオ"/>
                <a:ea typeface="メイリオ"/>
                <a:cs typeface="メイリオ" panose="020B0604030504040204" pitchFamily="50" charset="-128"/>
              </a:rPr>
              <a:t>・稲わらが土中で堆肥化することで、生育障害の原因となるメタンの発生</a:t>
            </a:r>
            <a:r>
              <a:rPr lang="ja-JP" altLang="en-US" sz="1400" dirty="0" smtClean="0">
                <a:latin typeface="メイリオ"/>
                <a:ea typeface="メイリオ"/>
                <a:cs typeface="メイリオ" panose="020B0604030504040204" pitchFamily="50" charset="-128"/>
              </a:rPr>
              <a:t>が</a:t>
            </a:r>
            <a:endParaRPr lang="ja-JP" altLang="en-US" sz="1400" dirty="0" smtClean="0">
              <a:latin typeface="メイリオ"/>
              <a:ea typeface="メイリオ"/>
              <a:cs typeface="メイリオ" panose="020B0604030504040204" pitchFamily="50" charset="-128"/>
            </a:endParaRPr>
          </a:p>
          <a:p>
            <a:pPr algn="l"/>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抑制され、稲の</a:t>
            </a:r>
            <a:r>
              <a:rPr lang="ja-JP" altLang="en-US" sz="1400" b="1" dirty="0" smtClean="0">
                <a:latin typeface="メイリオ"/>
                <a:ea typeface="メイリオ"/>
                <a:cs typeface="メイリオ" panose="020B0604030504040204" pitchFamily="50" charset="-128"/>
              </a:rPr>
              <a:t>生育が向上</a:t>
            </a:r>
            <a:r>
              <a:rPr lang="ja-JP" altLang="en-US" sz="1400" dirty="0" smtClean="0">
                <a:latin typeface="メイリオ"/>
                <a:ea typeface="メイリオ"/>
                <a:cs typeface="メイリオ" panose="020B0604030504040204" pitchFamily="50" charset="-128"/>
              </a:rPr>
              <a:t>します。</a:t>
            </a:r>
            <a:endParaRPr lang="ja-JP" altLang="en-US" sz="1400" dirty="0" smtClean="0">
              <a:latin typeface="メイリオ"/>
              <a:ea typeface="メイリオ"/>
              <a:cs typeface="メイリオ" panose="020B0604030504040204" pitchFamily="50" charset="-128"/>
            </a:endParaRPr>
          </a:p>
          <a:p>
            <a:pPr algn="l"/>
            <a:r>
              <a:rPr lang="ja-JP" altLang="en-US" sz="1400" dirty="0" smtClean="0">
                <a:latin typeface="メイリオ"/>
                <a:ea typeface="メイリオ"/>
                <a:cs typeface="メイリオ" panose="020B0604030504040204" pitchFamily="50" charset="-128"/>
              </a:rPr>
              <a:t>・稲わらを焼かずにすき込むことで、稲わらの後処理の問題が解決します。</a:t>
            </a:r>
            <a:endParaRPr lang="ja-JP" altLang="en-US" sz="1400" dirty="0" smtClean="0">
              <a:latin typeface="メイリオ"/>
              <a:ea typeface="メイリオ"/>
              <a:cs typeface="メイリオ" panose="020B0604030504040204" pitchFamily="50" charset="-128"/>
            </a:endParaRPr>
          </a:p>
          <a:p>
            <a:pPr algn="l"/>
            <a:r>
              <a:rPr lang="ja-JP" altLang="en-US" sz="1400" dirty="0" smtClean="0">
                <a:latin typeface="メイリオ"/>
                <a:ea typeface="メイリオ"/>
                <a:cs typeface="メイリオ" panose="020B0604030504040204" pitchFamily="50" charset="-128"/>
              </a:rPr>
              <a:t>・</a:t>
            </a:r>
            <a:r>
              <a:rPr lang="ja-JP" altLang="en-US" sz="1400" dirty="0" smtClean="0">
                <a:latin typeface="メイリオ"/>
                <a:ea typeface="メイリオ"/>
                <a:cs typeface="メイリオ" panose="020B0604030504040204" pitchFamily="50" charset="-128"/>
              </a:rPr>
              <a:t>スクミリンゴガイ（ジャンボタニシ）の防除対策として、</a:t>
            </a:r>
            <a:r>
              <a:rPr lang="ja-JP" altLang="en-US" sz="1400" dirty="0" smtClean="0">
                <a:latin typeface="メイリオ"/>
                <a:ea typeface="メイリオ"/>
                <a:cs typeface="メイリオ" panose="020B0604030504040204" pitchFamily="50" charset="-128"/>
              </a:rPr>
              <a:t>殻を破砕するこ</a:t>
            </a:r>
            <a:endParaRPr lang="ja-JP" altLang="en-US" sz="1400" dirty="0" smtClean="0">
              <a:latin typeface="メイリオ"/>
              <a:ea typeface="メイリオ"/>
              <a:cs typeface="メイリオ" panose="020B0604030504040204" pitchFamily="50" charset="-128"/>
            </a:endParaRPr>
          </a:p>
          <a:p>
            <a:pPr algn="l"/>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とや風にさらすことで、</a:t>
            </a:r>
            <a:r>
              <a:rPr lang="ja-JP" altLang="en-US" sz="1400" dirty="0" smtClean="0">
                <a:latin typeface="メイリオ"/>
                <a:ea typeface="メイリオ"/>
                <a:cs typeface="メイリオ" panose="020B0604030504040204" pitchFamily="50" charset="-128"/>
              </a:rPr>
              <a:t>発生を抑えること</a:t>
            </a:r>
            <a:r>
              <a:rPr lang="ja-JP" altLang="en-US" sz="1400" dirty="0" smtClean="0">
                <a:latin typeface="メイリオ"/>
                <a:ea typeface="メイリオ"/>
                <a:cs typeface="メイリオ" panose="020B0604030504040204" pitchFamily="50" charset="-128"/>
              </a:rPr>
              <a:t>ができます。</a:t>
            </a:r>
            <a:endParaRPr lang="ja-JP" altLang="en-US" sz="1400" dirty="0" smtClean="0">
              <a:latin typeface="メイリオ"/>
              <a:ea typeface="メイリオ"/>
              <a:cs typeface="メイリオ" panose="020B0604030504040204" pitchFamily="50" charset="-128"/>
            </a:endParaRPr>
          </a:p>
        </p:txBody>
      </p:sp>
      <p:sp>
        <p:nvSpPr>
          <p:cNvPr id="1134" name="テキスト ボックス 34"/>
          <p:cNvSpPr txBox="1"/>
          <p:nvPr/>
        </p:nvSpPr>
        <p:spPr>
          <a:xfrm>
            <a:off x="317441" y="3276925"/>
            <a:ext cx="6320329" cy="4954310"/>
          </a:xfrm>
          <a:prstGeom prst="rect">
            <a:avLst/>
          </a:prstGeom>
          <a:noFill/>
        </p:spPr>
        <p:txBody>
          <a:bodyPr wrap="square" rtlCol="0">
            <a:spAutoFit/>
          </a:bodyPr>
          <a:lstStyle/>
          <a:p>
            <a:r>
              <a:rPr lang="ja-JP" altLang="en-US" sz="1400" dirty="0" smtClean="0">
                <a:latin typeface="AR Pゴシック体S"/>
                <a:ea typeface="AR Pゴシック体S"/>
                <a:cs typeface="メイリオ" panose="020B0604030504040204" pitchFamily="50" charset="-128"/>
              </a:rPr>
              <a:t>① 稲刈り</a:t>
            </a:r>
            <a:endParaRPr lang="ja-JP" altLang="en-US">
              <a:latin typeface="AR Pゴシック体S"/>
              <a:ea typeface="AR Pゴシック体S"/>
            </a:endParaRPr>
          </a:p>
          <a:p>
            <a:r>
              <a:rPr lang="ja-JP" altLang="en-US" sz="1400" dirty="0" smtClean="0">
                <a:latin typeface="AR Pゴシック体S"/>
                <a:ea typeface="AR Pゴシック体S"/>
                <a:cs typeface="メイリオ" panose="020B0604030504040204" pitchFamily="50" charset="-128"/>
              </a:rPr>
              <a:t>② 排水</a:t>
            </a:r>
            <a:endParaRPr lang="ja-JP" altLang="en-US">
              <a:latin typeface="AR Pゴシック体S"/>
              <a:ea typeface="AR Pゴシック体S"/>
            </a:endParaRPr>
          </a:p>
          <a:p>
            <a:r>
              <a:rPr lang="ja-JP" altLang="en-US" sz="1400" dirty="0" smtClean="0">
                <a:latin typeface="メイリオ"/>
                <a:ea typeface="メイリオ"/>
                <a:cs typeface="メイリオ" panose="020B0604030504040204" pitchFamily="50" charset="-128"/>
              </a:rPr>
              <a:t>・水尻をあけて乾きやすくし、稲わらと田を</a:t>
            </a:r>
            <a:endParaRPr lang="ja-JP" altLang="en-US"/>
          </a:p>
          <a:p>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 </a:t>
            </a:r>
            <a:r>
              <a:rPr lang="ja-JP" altLang="en-US" sz="1400" b="1" dirty="0" smtClean="0">
                <a:latin typeface="メイリオ"/>
                <a:ea typeface="メイリオ"/>
                <a:cs typeface="メイリオ" panose="020B0604030504040204" pitchFamily="50" charset="-128"/>
              </a:rPr>
              <a:t>十分に乾燥</a:t>
            </a:r>
            <a:r>
              <a:rPr lang="ja-JP" altLang="en-US" sz="1400" dirty="0" smtClean="0">
                <a:latin typeface="メイリオ"/>
                <a:ea typeface="メイリオ"/>
                <a:cs typeface="メイリオ" panose="020B0604030504040204" pitchFamily="50" charset="-128"/>
              </a:rPr>
              <a:t>させましょう。</a:t>
            </a:r>
            <a:endParaRPr lang="ja-JP" altLang="en-US" sz="1400" dirty="0" smtClean="0">
              <a:latin typeface="メイリオ"/>
              <a:ea typeface="メイリオ"/>
              <a:cs typeface="メイリオ" panose="020B0604030504040204" pitchFamily="50" charset="-128"/>
            </a:endParaRPr>
          </a:p>
          <a:p>
            <a:r>
              <a:rPr lang="ja-JP" altLang="en-US" sz="1400" dirty="0" smtClean="0">
                <a:latin typeface="メイリオ"/>
                <a:ea typeface="メイリオ"/>
                <a:cs typeface="メイリオ" panose="020B0604030504040204" pitchFamily="50" charset="-128"/>
              </a:rPr>
              <a:t>・轍(わだち)など滞水しているところは溝を</a:t>
            </a:r>
            <a:endParaRPr lang="ja-JP" altLang="en-US"/>
          </a:p>
          <a:p>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切って排水溝に繋げましょう。</a:t>
            </a:r>
            <a:endParaRPr lang="ja-JP" altLang="en-US" sz="1400" dirty="0" smtClean="0">
              <a:latin typeface="メイリオ"/>
              <a:ea typeface="メイリオ"/>
              <a:cs typeface="メイリオ" panose="020B0604030504040204" pitchFamily="50" charset="-128"/>
            </a:endParaRPr>
          </a:p>
          <a:p>
            <a:endParaRPr lang="ja-JP" altLang="en-US" sz="1400" dirty="0" smtClean="0">
              <a:latin typeface="メイリオ"/>
              <a:ea typeface="メイリオ"/>
              <a:cs typeface="メイリオ" panose="020B0604030504040204" pitchFamily="50" charset="-128"/>
            </a:endParaRPr>
          </a:p>
          <a:p>
            <a:r>
              <a:rPr lang="ja-JP" altLang="en-US" sz="1400" dirty="0" smtClean="0">
                <a:latin typeface="AR Pゴシック体S"/>
                <a:ea typeface="AR Pゴシック体S"/>
                <a:cs typeface="メイリオ" panose="020B0604030504040204" pitchFamily="50" charset="-128"/>
              </a:rPr>
              <a:t>③ 分解促進</a:t>
            </a:r>
            <a:endParaRPr lang="ja-JP" altLang="en-US">
              <a:latin typeface="AR Pゴシック体S"/>
              <a:ea typeface="AR Pゴシック体S"/>
            </a:endParaRPr>
          </a:p>
          <a:p>
            <a:r>
              <a:rPr lang="ja-JP" altLang="en-US" sz="1400" dirty="0" smtClean="0">
                <a:latin typeface="メイリオ"/>
                <a:ea typeface="メイリオ"/>
                <a:cs typeface="メイリオ" panose="020B0604030504040204" pitchFamily="50" charset="-128"/>
              </a:rPr>
              <a:t>・腐熟促進剤（有機物腐熟促進材や石灰窒素など）を散布</a:t>
            </a:r>
            <a:endParaRPr lang="ja-JP" altLang="en-US"/>
          </a:p>
          <a:p>
            <a:r>
              <a:rPr lang="ja-JP" altLang="en-US" sz="1400" dirty="0" smtClean="0">
                <a:latin typeface="メイリオ"/>
                <a:ea typeface="メイリオ"/>
                <a:cs typeface="メイリオ" panose="020B0604030504040204" pitchFamily="50" charset="-128"/>
              </a:rPr>
              <a:t>　す</a:t>
            </a:r>
            <a:r>
              <a:rPr lang="ja-JP" altLang="en-US" sz="1400" dirty="0" smtClean="0">
                <a:latin typeface="メイリオ"/>
                <a:ea typeface="メイリオ"/>
                <a:cs typeface="メイリオ" panose="020B0604030504040204" pitchFamily="50" charset="-128"/>
              </a:rPr>
              <a:t>ることで、より腐熟が促進され堆肥に近い効果が期待できます。</a:t>
            </a:r>
            <a:endParaRPr lang="ja-JP" altLang="en-US" sz="1400" dirty="0" smtClean="0">
              <a:latin typeface="メイリオ"/>
              <a:ea typeface="メイリオ"/>
              <a:cs typeface="メイリオ" panose="020B0604030504040204" pitchFamily="50" charset="-128"/>
            </a:endParaRPr>
          </a:p>
          <a:p>
            <a:endParaRPr lang="ja-JP" altLang="en-US" sz="1400" dirty="0" smtClean="0">
              <a:latin typeface="メイリオ"/>
              <a:ea typeface="メイリオ"/>
              <a:cs typeface="メイリオ" panose="020B0604030504040204" pitchFamily="50" charset="-128"/>
            </a:endParaRPr>
          </a:p>
          <a:p>
            <a:r>
              <a:rPr lang="ja-JP" altLang="en-US" sz="1400" b="0" dirty="0" smtClean="0">
                <a:latin typeface="AR Pゴシック体S"/>
                <a:ea typeface="AR Pゴシック体S"/>
                <a:cs typeface="メイリオ" panose="020B0604030504040204" pitchFamily="50" charset="-128"/>
              </a:rPr>
              <a:t>④ 秋起こし</a:t>
            </a:r>
            <a:endParaRPr lang="ja-JP" altLang="en-US" b="0">
              <a:latin typeface="AR Pゴシック体S"/>
              <a:ea typeface="AR Pゴシック体S"/>
            </a:endParaRPr>
          </a:p>
          <a:p>
            <a:r>
              <a:rPr lang="ja-JP" altLang="en-US" sz="1400" dirty="0" smtClean="0">
                <a:latin typeface="メイリオ"/>
                <a:ea typeface="メイリオ"/>
                <a:cs typeface="メイリオ" panose="020B0604030504040204" pitchFamily="50" charset="-128"/>
              </a:rPr>
              <a:t>・土壌に空気がよく入るように</a:t>
            </a:r>
            <a:r>
              <a:rPr lang="ja-JP" altLang="en-US" sz="1400" b="1" dirty="0" smtClean="0">
                <a:latin typeface="メイリオ"/>
                <a:ea typeface="メイリオ"/>
                <a:cs typeface="メイリオ" panose="020B0604030504040204" pitchFamily="50" charset="-128"/>
              </a:rPr>
              <a:t>荒く</a:t>
            </a:r>
            <a:r>
              <a:rPr lang="ja-JP" altLang="en-US" sz="1400" dirty="0" smtClean="0">
                <a:latin typeface="メイリオ"/>
                <a:ea typeface="メイリオ"/>
                <a:cs typeface="メイリオ" panose="020B0604030504040204" pitchFamily="50" charset="-128"/>
              </a:rPr>
              <a:t>耕うんしましょう。</a:t>
            </a:r>
            <a:endParaRPr lang="ja-JP" altLang="en-US"/>
          </a:p>
          <a:p>
            <a:r>
              <a:rPr lang="ja-JP" altLang="en-US" sz="1400" dirty="0" smtClean="0">
                <a:latin typeface="メイリオ"/>
                <a:ea typeface="メイリオ"/>
                <a:cs typeface="メイリオ" panose="020B0604030504040204" pitchFamily="50" charset="-128"/>
              </a:rPr>
              <a:t>・分解を促進させるため、収穫後の</a:t>
            </a:r>
            <a:r>
              <a:rPr lang="ja-JP" altLang="en-US" sz="1400" b="1" dirty="0" smtClean="0">
                <a:latin typeface="メイリオ"/>
                <a:ea typeface="メイリオ"/>
                <a:cs typeface="メイリオ" panose="020B0604030504040204" pitchFamily="50" charset="-128"/>
              </a:rPr>
              <a:t>地温が高い</a:t>
            </a:r>
            <a:r>
              <a:rPr lang="ja-JP" altLang="en-US" sz="1400" dirty="0" smtClean="0">
                <a:latin typeface="メイリオ"/>
                <a:ea typeface="メイリオ"/>
                <a:cs typeface="メイリオ" panose="020B0604030504040204" pitchFamily="50" charset="-128"/>
              </a:rPr>
              <a:t>うちに行いましょう。</a:t>
            </a:r>
            <a:endParaRPr lang="ja-JP" altLang="en-US"/>
          </a:p>
          <a:p>
            <a:r>
              <a:rPr lang="ja-JP" altLang="en-US" sz="1400" dirty="0" smtClean="0">
                <a:latin typeface="メイリオ"/>
                <a:ea typeface="メイリオ"/>
                <a:cs typeface="メイリオ" panose="020B0604030504040204" pitchFamily="50" charset="-128"/>
              </a:rPr>
              <a:t>・土を練らないように丁寧な耕うん作業を行いましょう。特に田の枕地は機</a:t>
            </a:r>
            <a:endParaRPr lang="ja-JP" altLang="en-US"/>
          </a:p>
          <a:p>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械</a:t>
            </a:r>
            <a:r>
              <a:rPr lang="ja-JP" altLang="en-US" sz="1400" dirty="0" smtClean="0">
                <a:latin typeface="メイリオ"/>
                <a:ea typeface="メイリオ"/>
                <a:cs typeface="メイリオ" panose="020B0604030504040204" pitchFamily="50" charset="-128"/>
              </a:rPr>
              <a:t>が頻繁にターンするため深く練りがちです。枕地に負担をかけない工夫</a:t>
            </a:r>
            <a:endParaRPr lang="ja-JP" altLang="en-US" sz="1400" dirty="0" smtClean="0">
              <a:latin typeface="メイリオ"/>
              <a:ea typeface="メイリオ"/>
              <a:cs typeface="メイリオ" panose="020B0604030504040204" pitchFamily="50" charset="-128"/>
            </a:endParaRPr>
          </a:p>
          <a:p>
            <a:r>
              <a:rPr lang="ja-JP" altLang="en-US" sz="1400" dirty="0" smtClean="0">
                <a:latin typeface="メイリオ"/>
                <a:ea typeface="メイリオ"/>
                <a:cs typeface="メイリオ" panose="020B0604030504040204" pitchFamily="50" charset="-128"/>
              </a:rPr>
              <a:t>　</a:t>
            </a:r>
            <a:r>
              <a:rPr lang="ja-JP" altLang="en-US" sz="1400" dirty="0" smtClean="0">
                <a:latin typeface="メイリオ"/>
                <a:ea typeface="メイリオ"/>
                <a:cs typeface="メイリオ" panose="020B0604030504040204" pitchFamily="50" charset="-128"/>
              </a:rPr>
              <a:t>をし</a:t>
            </a:r>
            <a:r>
              <a:rPr lang="ja-JP" altLang="en-US" sz="1400" dirty="0" smtClean="0">
                <a:latin typeface="メイリオ"/>
                <a:ea typeface="メイリオ"/>
                <a:cs typeface="メイリオ" panose="020B0604030504040204" pitchFamily="50" charset="-128"/>
              </a:rPr>
              <a:t>ましょう。</a:t>
            </a:r>
            <a:endParaRPr lang="ja-JP" altLang="en-US" sz="1400" dirty="0" smtClean="0">
              <a:latin typeface="メイリオ"/>
              <a:ea typeface="メイリオ"/>
              <a:cs typeface="メイリオ" panose="020B0604030504040204" pitchFamily="50" charset="-128"/>
            </a:endParaRPr>
          </a:p>
          <a:p>
            <a:endParaRPr lang="ja-JP" altLang="en-US" sz="1300" dirty="0" smtClean="0">
              <a:latin typeface="メイリオ"/>
              <a:ea typeface="メイリオ"/>
              <a:cs typeface="メイリオ" panose="020B0604030504040204" pitchFamily="50" charset="-128"/>
            </a:endParaRPr>
          </a:p>
          <a:p>
            <a:r>
              <a:rPr lang="ja-JP" altLang="en-US" sz="1300" dirty="0" smtClean="0">
                <a:latin typeface="メイリオ"/>
                <a:ea typeface="メイリオ"/>
                <a:cs typeface="メイリオ" panose="020B0604030504040204" pitchFamily="50" charset="-128"/>
              </a:rPr>
              <a:t>（ロータリー耕)</a:t>
            </a:r>
            <a:endParaRPr lang="ja-JP" altLang="en-US" sz="1300"/>
          </a:p>
          <a:p>
            <a:r>
              <a:rPr lang="ja-JP" altLang="en-US" sz="1300" dirty="0" smtClean="0">
                <a:latin typeface="メイリオ"/>
                <a:ea typeface="メイリオ"/>
                <a:cs typeface="メイリオ" panose="020B0604030504040204" pitchFamily="50" charset="-128"/>
              </a:rPr>
              <a:t>・深さは５～10ｃｍ程度で</a:t>
            </a:r>
            <a:r>
              <a:rPr lang="ja-JP" altLang="en-US" sz="1300" b="1" dirty="0" smtClean="0">
                <a:latin typeface="メイリオ"/>
                <a:ea typeface="メイリオ"/>
                <a:cs typeface="メイリオ" panose="020B0604030504040204" pitchFamily="50" charset="-128"/>
              </a:rPr>
              <a:t>浅く</a:t>
            </a:r>
            <a:r>
              <a:rPr lang="ja-JP" altLang="en-US" sz="1300" dirty="0" smtClean="0">
                <a:latin typeface="メイリオ"/>
                <a:ea typeface="メイリオ"/>
                <a:cs typeface="メイリオ" panose="020B0604030504040204" pitchFamily="50" charset="-128"/>
              </a:rPr>
              <a:t>。（深くすき込むと土壌での有機物の分解が悪く</a:t>
            </a:r>
            <a:endParaRPr lang="ja-JP" altLang="en-US" sz="1300" dirty="0" smtClean="0">
              <a:latin typeface="メイリオ"/>
              <a:ea typeface="メイリオ"/>
              <a:cs typeface="メイリオ" panose="020B0604030504040204" pitchFamily="50" charset="-128"/>
            </a:endParaRPr>
          </a:p>
          <a:p>
            <a:r>
              <a:rPr lang="ja-JP" altLang="en-US" sz="1300" dirty="0" smtClean="0">
                <a:latin typeface="メイリオ"/>
                <a:ea typeface="メイリオ"/>
                <a:cs typeface="メイリオ" panose="020B0604030504040204" pitchFamily="50" charset="-128"/>
              </a:rPr>
              <a:t>　</a:t>
            </a:r>
            <a:r>
              <a:rPr lang="ja-JP" altLang="en-US" sz="1300" dirty="0" smtClean="0">
                <a:latin typeface="メイリオ"/>
                <a:ea typeface="メイリオ"/>
                <a:cs typeface="メイリオ" panose="020B0604030504040204" pitchFamily="50" charset="-128"/>
              </a:rPr>
              <a:t>な</a:t>
            </a:r>
            <a:r>
              <a:rPr lang="ja-JP" altLang="en-US" sz="1300" dirty="0" smtClean="0">
                <a:latin typeface="メイリオ"/>
                <a:ea typeface="メイリオ"/>
                <a:cs typeface="メイリオ" panose="020B0604030504040204" pitchFamily="50" charset="-128"/>
              </a:rPr>
              <a:t>る</a:t>
            </a:r>
            <a:r>
              <a:rPr lang="ja-JP" altLang="en-US" sz="1300" dirty="0" smtClean="0">
                <a:latin typeface="メイリオ"/>
                <a:ea typeface="メイリオ"/>
                <a:cs typeface="メイリオ" panose="020B0604030504040204" pitchFamily="50" charset="-128"/>
              </a:rPr>
              <a:t>ため）</a:t>
            </a:r>
            <a:endParaRPr lang="ja-JP" altLang="en-US" sz="1300" dirty="0" smtClean="0">
              <a:latin typeface="メイリオ"/>
              <a:ea typeface="メイリオ"/>
              <a:cs typeface="メイリオ" panose="020B0604030504040204" pitchFamily="50" charset="-128"/>
            </a:endParaRPr>
          </a:p>
          <a:p>
            <a:r>
              <a:rPr lang="ja-JP" altLang="en-US" sz="1300" dirty="0" smtClean="0">
                <a:latin typeface="メイリオ"/>
                <a:ea typeface="メイリオ"/>
                <a:cs typeface="メイリオ" panose="020B0604030504040204" pitchFamily="50" charset="-128"/>
              </a:rPr>
              <a:t>・ロータリーの回転はゆっくり。（土壌に空気がよく入るように荒く起こすため）</a:t>
            </a:r>
            <a:endParaRPr lang="ja-JP" altLang="en-US" sz="1300"/>
          </a:p>
          <a:p>
            <a:r>
              <a:rPr lang="ja-JP" altLang="en-US" sz="1300" dirty="0" smtClean="0">
                <a:latin typeface="メイリオ"/>
                <a:ea typeface="メイリオ"/>
                <a:cs typeface="メイリオ" panose="020B0604030504040204" pitchFamily="50" charset="-128"/>
              </a:rPr>
              <a:t>・リアカバーは上げる。（土をカバーに当てて細かくしないため）</a:t>
            </a:r>
            <a:endParaRPr lang="ja-JP" altLang="en-US" sz="1300" dirty="0" smtClean="0">
              <a:solidFill>
                <a:srgbClr val="FF0000"/>
              </a:solidFill>
              <a:latin typeface="メイリオ"/>
              <a:ea typeface="メイリオ"/>
              <a:cs typeface="メイリオ" panose="020B0604030504040204" pitchFamily="50" charset="-128"/>
            </a:endParaRPr>
          </a:p>
        </p:txBody>
      </p:sp>
      <p:sp>
        <p:nvSpPr>
          <p:cNvPr id="1135" name="角丸四角形 36"/>
          <p:cNvSpPr/>
          <p:nvPr/>
        </p:nvSpPr>
        <p:spPr>
          <a:xfrm>
            <a:off x="383018" y="2844925"/>
            <a:ext cx="3069478" cy="32385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r>
              <a:rPr lang="ja-JP" altLang="en-US" b="1" u="none" dirty="0" smtClean="0">
                <a:latin typeface="メイリオ" panose="020B0604030504040204" pitchFamily="50" charset="-128"/>
                <a:ea typeface="メイリオ" panose="020B0604030504040204" pitchFamily="50" charset="-128"/>
                <a:cs typeface="メイリオ" panose="020B0604030504040204" pitchFamily="50" charset="-128"/>
              </a:rPr>
              <a:t>　秋起こしのポイント</a:t>
            </a:r>
            <a:endParaRPr kumimoji="1" lang="ja-JP" altLang="en-US" b="1" u="non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6" name="テキスト ボックス 37"/>
          <p:cNvSpPr txBox="1"/>
          <p:nvPr/>
        </p:nvSpPr>
        <p:spPr>
          <a:xfrm>
            <a:off x="616023" y="8316925"/>
            <a:ext cx="5579618" cy="491550"/>
          </a:xfrm>
          <a:prstGeom prst="rect">
            <a:avLst/>
          </a:prstGeom>
          <a:noFill/>
        </p:spPr>
        <p:txBody>
          <a:bodyPr wrap="square" rtlCol="0">
            <a:spAutoFit/>
          </a:bodyPr>
          <a:lstStyle/>
          <a:p>
            <a:pPr algn="l"/>
            <a:r>
              <a:rPr lang="ja-JP" altLang="en-US" sz="1300" u="none">
                <a:latin typeface="メイリオ"/>
                <a:ea typeface="メイリオ"/>
              </a:rPr>
              <a:t>※ </a:t>
            </a:r>
            <a:r>
              <a:rPr lang="ja-JP" altLang="en-US" sz="1300" u="none">
                <a:latin typeface="メイリオ"/>
                <a:ea typeface="メイリオ"/>
              </a:rPr>
              <a:t>土づくりの効果は数年継続することにより</a:t>
            </a:r>
            <a:r>
              <a:rPr lang="ja-JP" altLang="en-US" sz="1300" u="none">
                <a:latin typeface="メイリオ"/>
                <a:ea typeface="メイリオ"/>
              </a:rPr>
              <a:t> </a:t>
            </a:r>
            <a:r>
              <a:rPr lang="ja-JP" altLang="en-US" sz="1300" u="none">
                <a:latin typeface="メイリオ"/>
                <a:ea typeface="メイリオ"/>
              </a:rPr>
              <a:t>実感できるようになり</a:t>
            </a:r>
            <a:r>
              <a:rPr lang="ja-JP" altLang="en-US" sz="1300" u="none">
                <a:latin typeface="メイリオ"/>
                <a:ea typeface="メイリオ"/>
              </a:rPr>
              <a:t>ます。</a:t>
            </a:r>
            <a:endParaRPr lang="ja-JP" altLang="en-US" sz="1300" u="none">
              <a:latin typeface="メイリオ"/>
              <a:ea typeface="メイリオ"/>
            </a:endParaRPr>
          </a:p>
          <a:p>
            <a:pPr algn="l"/>
            <a:r>
              <a:rPr lang="ja-JP" altLang="en-US" sz="1300" u="none">
                <a:latin typeface="メイリオ"/>
                <a:ea typeface="メイリオ"/>
              </a:rPr>
              <a:t> </a:t>
            </a:r>
            <a:r>
              <a:rPr lang="ja-JP" altLang="en-US" sz="1300" u="none">
                <a:latin typeface="メイリオ"/>
                <a:ea typeface="メイリオ"/>
              </a:rPr>
              <a:t> </a:t>
            </a:r>
            <a:r>
              <a:rPr lang="ja-JP" altLang="en-US" sz="1300" u="none">
                <a:latin typeface="メイリオ"/>
                <a:ea typeface="メイリオ"/>
              </a:rPr>
              <a:t> </a:t>
            </a:r>
            <a:r>
              <a:rPr lang="ja-JP" altLang="en-US" sz="1300" u="none">
                <a:latin typeface="メイリオ"/>
                <a:ea typeface="メイリオ"/>
              </a:rPr>
              <a:t> </a:t>
            </a:r>
            <a:r>
              <a:rPr lang="ja-JP" altLang="en-US" sz="1300" u="none">
                <a:latin typeface="メイリオ"/>
                <a:ea typeface="メイリオ"/>
              </a:rPr>
              <a:t>毎年実施しましょう。</a:t>
            </a:r>
            <a:endParaRPr lang="ja-JP" altLang="en-US" sz="1300" u="none">
              <a:latin typeface="メイリオ"/>
              <a:ea typeface="メイリオ"/>
            </a:endParaRPr>
          </a:p>
        </p:txBody>
      </p:sp>
      <p:pic>
        <p:nvPicPr>
          <p:cNvPr id="1137" name="図 35"/>
          <p:cNvPicPr>
            <a:picLocks noChangeAspect="1"/>
          </p:cNvPicPr>
          <p:nvPr/>
        </p:nvPicPr>
        <p:blipFill>
          <a:blip r:embed="rId2"/>
          <a:stretch>
            <a:fillRect/>
          </a:stretch>
        </p:blipFill>
        <p:spPr>
          <a:xfrm>
            <a:off x="4154136" y="2556925"/>
            <a:ext cx="2483634" cy="2483634"/>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1619</TotalTime>
  <Words>324</Words>
  <Application>JUST Focus</Application>
  <Paragraphs>37</Paragraph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精華町では新型コロナウイルス対応融資制度の活用や、国、京都府の新型コロナウイルス感染症対策の補助金の交付を受けて、事業の継続に取り組む事業者の皆さまに給付金を支給します。</vt:lpstr>
      <vt:lpstr>PowerPoint プレゼンテーション</vt:lpstr>
    </vt:vector>
  </TitlesOfParts>
  <LinksUpToDate>false</LinksUpToDate>
  <SharedDoc>false</SharedDoc>
  <HyperlinksChanged>false</HyperlinksChanged>
  <AppVersion>4.1.7</AppVersion>
  <PresentationFormat>ユーザー設定</PresentationFormat>
  <Slides>2</Slides>
  <Notes>1</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新型コロナウイルス感染症拡大の影響を受けている精華町内の事業者について、売上減少による資金繰りの安定を図ることを目的に新型コロナウイルス対応の融資制度を活用し、事業継続に努める事業者と、国や京都府の新型コロナウイルス感染症対策の補助金の交付を受けて、感染防止対策及び業務改善・売上向上に取り組む事業者を支援することを目的として、町から「事業者おうえん給付金」を支給します。</dc:title>
  <dc:creator>福井 大相</dc:creator>
  <cp:lastModifiedBy>黒田 成代</cp:lastModifiedBy>
  <cp:lastPrinted>2020-10-11T23:46:09Z</cp:lastPrinted>
  <dcterms:created xsi:type="dcterms:W3CDTF">2020-08-27T10:51:27Z</dcterms:created>
  <dcterms:modified xsi:type="dcterms:W3CDTF">2025-07-28T02:45:04Z</dcterms:modified>
  <cp:revision>179</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83068</vt:lpwstr>
  </property>
  <property fmtid="{D5CDD505-2E9C-101B-9397-08002B2CF9AE}" pid="3" name="NXPowerLiteSettings">
    <vt:lpwstr>C74006B004C800</vt:lpwstr>
  </property>
  <property fmtid="{D5CDD505-2E9C-101B-9397-08002B2CF9AE}" pid="4" name="NXPowerLiteVersion">
    <vt:lpwstr>S7.1.18</vt:lpwstr>
  </property>
</Properties>
</file>