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56" r:id="rId4"/>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93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restored">
    <p:restoredLeft sz="7569"/>
    <p:restoredTop sz="94394"/>
  </p:normalViewPr>
  <p:slideViewPr>
    <p:cSldViewPr>
      <p:cViewPr>
        <p:scale>
          <a:sx n="100" d="100"/>
          <a:sy n="100" d="100"/>
        </p:scale>
        <p:origin x="-1200" y="942"/>
      </p:cViewPr>
      <p:guideLst>
        <p:guide orient="horz" pos="3062"/>
        <p:guide pos="2160"/>
      </p:guideLst>
    </p:cSldViewPr>
  </p:slideViewPr>
  <p:notesTextViewPr>
    <p:cViewPr>
      <p:scale>
        <a:sx n="100" d="100"/>
        <a:sy n="100" d="100"/>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FBD7AF4-0167-42E3-9A8B-B4063F13E420}" type="datetimeFigureOut">
              <a:rPr kumimoji="1" lang="ja-JP" altLang="en-US" smtClean="0"/>
              <a:t>2020/10/12</a:t>
            </a:fld>
            <a:endParaRPr kumimoji="1" lang="ja-JP" altLang="en-US"/>
          </a:p>
        </p:txBody>
      </p:sp>
      <p:sp>
        <p:nvSpPr>
          <p:cNvPr id="1102" name="スライド イメージ プレースホルダー 3"/>
          <p:cNvSpPr>
            <a:spLocks noGrp="1" noRot="1" noChangeAspect="1"/>
          </p:cNvSpPr>
          <p:nvPr>
            <p:ph type="sldImg" idx="2"/>
          </p:nvPr>
        </p:nvSpPr>
        <p:spPr>
          <a:xfrm>
            <a:off x="2089150" y="746125"/>
            <a:ext cx="2628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2BC6E10-0116-4EA4-8844-86082EE525DB}" type="slidenum">
              <a:rPr kumimoji="1" lang="ja-JP" altLang="en-US" smtClean="0"/>
              <a:t>‹#›</a:t>
            </a:fld>
            <a:endParaRPr kumimoji="1" lang="ja-JP" altLang="en-US"/>
          </a:p>
        </p:txBody>
      </p:sp>
    </p:spTree>
    <p:extLst>
      <p:ext uri="{BB962C8B-B14F-4D97-AF65-F5344CB8AC3E}">
        <p14:creationId xmlns:p14="http://schemas.microsoft.com/office/powerpoint/2010/main" val="151144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28" name="四角形 26"/>
          <p:cNvSpPr>
            <a:spLocks noGrp="1" noRot="1" noChangeAspect="1"/>
          </p:cNvSpPr>
          <p:nvPr>
            <p:ph type="sldImg" idx="2"/>
          </p:nvPr>
        </p:nvSpPr>
        <p:spPr>
          <a:prstGeom prst="rect">
            <a:avLst/>
          </a:prstGeom>
        </p:spPr>
        <p:txBody>
          <a:bodyPr/>
          <a:p>
            <a:endParaRPr kumimoji="1" lang="ja-JP" altLang="en-US"/>
          </a:p>
        </p:txBody>
      </p:sp>
      <p:sp>
        <p:nvSpPr>
          <p:cNvPr id="1129" name="四角形 27"/>
          <p:cNvSpPr>
            <a:spLocks noGrp="1"/>
          </p:cNvSpPr>
          <p:nvPr>
            <p:ph type="body" sz="quarter" idx="3"/>
          </p:nvPr>
        </p:nvSpPr>
        <p:spPr>
          <a:prstGeom prst="rect">
            <a:avLst/>
          </a:prstGeom>
        </p:spPr>
        <p:txBody>
          <a:bodyPr/>
          <a:p>
            <a:endParaRPr kumimoji="1" lang="ja-JP" altLang="en-US"/>
          </a:p>
        </p:txBody>
      </p:sp>
      <p:sp>
        <p:nvSpPr>
          <p:cNvPr id="1130" name="四角形 28"/>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82BC6E10-0116-4EA4-8844-86082EE525DB}"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514350" y="3020077"/>
            <a:ext cx="5829300" cy="2083896"/>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028700" y="5509049"/>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0" y="389327"/>
            <a:ext cx="1543050" cy="8295078"/>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342900" y="389327"/>
            <a:ext cx="4514850" cy="8295078"/>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541735" y="6247189"/>
            <a:ext cx="5829300" cy="1930868"/>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541735" y="4120537"/>
            <a:ext cx="5829300" cy="212665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342900" y="2268434"/>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3486150" y="2268434"/>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342900" y="2176165"/>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342900" y="3083087"/>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3483771" y="2176165"/>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3483771" y="3083087"/>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2" y="387075"/>
            <a:ext cx="2256235" cy="1647313"/>
          </a:xfrm>
        </p:spPr>
        <p:txBody>
          <a:bodyPr anchor="b"/>
          <a:lstStyle>
            <a:lvl1pPr algn="l">
              <a:defRPr sz="20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2681289"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342902"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805295"/>
            <a:ext cx="4114800" cy="803404"/>
          </a:xfrm>
        </p:spPr>
        <p:txBody>
          <a:bodyPr anchor="b"/>
          <a:lstStyle>
            <a:lvl1pPr algn="l">
              <a:defRPr sz="20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344216" y="868666"/>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2020/10/12</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342900" y="389324"/>
            <a:ext cx="6172200" cy="1620309"/>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342900" y="2268434"/>
            <a:ext cx="6172200" cy="641597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342900" y="9010717"/>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2020/10/12</a:t>
            </a:fld>
            <a:endParaRPr kumimoji="1" lang="ja-JP" altLang="en-US"/>
          </a:p>
        </p:txBody>
      </p:sp>
      <p:sp>
        <p:nvSpPr>
          <p:cNvPr id="1028" name="フッター プレースホルダ 4"/>
          <p:cNvSpPr>
            <a:spLocks noGrp="1"/>
          </p:cNvSpPr>
          <p:nvPr>
            <p:ph type="ftr" sz="quarter" idx="3"/>
          </p:nvPr>
        </p:nvSpPr>
        <p:spPr>
          <a:xfrm>
            <a:off x="2343150" y="9010717"/>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9010717"/>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Layout" Target="../slideLayouts/slideLayout1.xml" /><Relationship Id="rId4"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角丸四角形 11"/>
          <p:cNvSpPr/>
          <p:nvPr/>
        </p:nvSpPr>
        <p:spPr>
          <a:xfrm>
            <a:off x="152943" y="2985919"/>
            <a:ext cx="6508958" cy="1177928"/>
          </a:xfrm>
          <a:prstGeom prst="roundRect">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8" name="タイトル 1"/>
          <p:cNvSpPr>
            <a:spLocks noGrp="1"/>
          </p:cNvSpPr>
          <p:nvPr>
            <p:ph type="ctrTitle"/>
          </p:nvPr>
        </p:nvSpPr>
        <p:spPr>
          <a:xfrm>
            <a:off x="214475" y="1692925"/>
            <a:ext cx="6566814" cy="955367"/>
          </a:xfrm>
        </p:spPr>
        <p:txBody>
          <a:bodyPr>
            <a:noAutofit/>
          </a:bodyPr>
          <a:lstStyle/>
          <a:p>
            <a:pPr algn="l"/>
            <a:r>
              <a:rPr lang="ja-JP" altLang="en-US" sz="1400" dirty="0" smtClean="0">
                <a:latin typeface="メイリオ"/>
                <a:ea typeface="メイリオ"/>
                <a:cs typeface="メイリオ" panose="020B0604030504040204" pitchFamily="50" charset="-128"/>
              </a:rPr>
              <a:t>　精華町では</a:t>
            </a:r>
            <a:r>
              <a:rPr lang="ja-JP" altLang="en-US" sz="1400" dirty="0" smtClean="0">
                <a:latin typeface="メイリオ"/>
                <a:ea typeface="メイリオ"/>
                <a:cs typeface="メイリオ" panose="020B0604030504040204" pitchFamily="50" charset="-128"/>
              </a:rPr>
              <a:t>安全安心な農産物の提供による地産地消の推進や、市場での精華町産米の競争力を確保するとともに、安全でおいしいお米を生産する町内の農業者を支援するため</a:t>
            </a:r>
            <a:r>
              <a:rPr lang="ja-JP" altLang="en-US" sz="1400" dirty="0" smtClean="0">
                <a:latin typeface="メイリオ"/>
                <a:ea typeface="メイリオ"/>
                <a:cs typeface="メイリオ" panose="020B0604030504040204" pitchFamily="50" charset="-128"/>
              </a:rPr>
              <a:t>、</a:t>
            </a:r>
            <a:r>
              <a:rPr lang="ja-JP" altLang="en-US" sz="1400" b="1">
                <a:latin typeface="メイリオ"/>
                <a:ea typeface="メイリオ"/>
              </a:rPr>
              <a:t>「</a:t>
            </a:r>
            <a:r>
              <a:rPr lang="ja-JP" altLang="en-US" sz="1400" b="1">
                <a:latin typeface="メイリオ"/>
                <a:ea typeface="メイリオ"/>
              </a:rPr>
              <a:t>精華町良質米出荷奨励事業補助金</a:t>
            </a:r>
            <a:r>
              <a:rPr lang="ja-JP" altLang="en-US" sz="1400" b="1">
                <a:latin typeface="メイリオ"/>
                <a:ea typeface="メイリオ"/>
              </a:rPr>
              <a:t>」</a:t>
            </a:r>
            <a:r>
              <a:rPr lang="ja-JP" altLang="en-US" sz="1400">
                <a:latin typeface="メイリオ"/>
                <a:ea typeface="メイリオ"/>
              </a:rPr>
              <a:t>を交付</a:t>
            </a:r>
            <a:r>
              <a:rPr lang="ja-JP" altLang="en-US" sz="1400">
                <a:latin typeface="メイリオ"/>
                <a:ea typeface="メイリオ"/>
              </a:rPr>
              <a:t>します</a:t>
            </a:r>
            <a:r>
              <a:rPr lang="ja-JP" altLang="en-US" sz="1400">
                <a:latin typeface="メイリオ"/>
                <a:ea typeface="メイリオ"/>
              </a:rPr>
              <a:t>。</a:t>
            </a:r>
            <a:r>
              <a:rPr lang="ja-JP" altLang="en-US" sz="1600">
                <a:latin typeface="メイリオ"/>
                <a:ea typeface="メイリオ"/>
              </a:rPr>
              <a:t> </a:t>
            </a:r>
            <a:endParaRPr kumimoji="1" lang="ja-JP" altLang="en-US" sz="1400" dirty="0">
              <a:latin typeface="メイリオ"/>
              <a:ea typeface="メイリオ"/>
              <a:cs typeface="メイリオ" panose="020B0604030504040204" pitchFamily="50" charset="-128"/>
            </a:endParaRPr>
          </a:p>
        </p:txBody>
      </p:sp>
      <p:pic>
        <p:nvPicPr>
          <p:cNvPr id="1109" name="Picture 4" descr="C:\Users\S0008227\Downloads\pc_header_logo.png"/>
          <p:cNvPicPr>
            <a:picLocks noChangeAspect="1" noChangeArrowheads="1"/>
          </p:cNvPicPr>
          <p:nvPr/>
        </p:nvPicPr>
        <p:blipFill>
          <a:blip r:embed="rId1"/>
          <a:srcRect l="1433" r="71600"/>
          <a:stretch>
            <a:fillRect/>
          </a:stretch>
        </p:blipFill>
        <p:spPr>
          <a:xfrm>
            <a:off x="44625" y="47301"/>
            <a:ext cx="388809" cy="329086"/>
          </a:xfrm>
          <a:prstGeom prst="rect">
            <a:avLst/>
          </a:prstGeom>
          <a:noFill/>
        </p:spPr>
      </p:pic>
      <p:sp>
        <p:nvSpPr>
          <p:cNvPr id="1110" name="テキスト ボックス 4"/>
          <p:cNvSpPr txBox="1"/>
          <p:nvPr/>
        </p:nvSpPr>
        <p:spPr>
          <a:xfrm>
            <a:off x="411729" y="39351"/>
            <a:ext cx="1334763" cy="460772"/>
          </a:xfrm>
          <a:prstGeom prst="rect">
            <a:avLst/>
          </a:prstGeom>
          <a:noFill/>
        </p:spPr>
        <p:txBody>
          <a:bodyPr wrap="square" rtlCol="0">
            <a:spAutoFit/>
          </a:bodyPr>
          <a:lstStyle/>
          <a:p>
            <a:r>
              <a:rPr kumimoji="1" lang="ja-JP" altLang="en-US" sz="2400" b="1" dirty="0" smtClean="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精華町</a:t>
            </a:r>
            <a:endParaRPr kumimoji="1" lang="ja-JP" altLang="en-US" sz="1600" b="1"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1" name="角丸四角形 14"/>
          <p:cNvSpPr/>
          <p:nvPr/>
        </p:nvSpPr>
        <p:spPr>
          <a:xfrm>
            <a:off x="290140" y="2743648"/>
            <a:ext cx="3069478" cy="32385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　交付対象者</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2" name="テキスト ボックス 18"/>
          <p:cNvSpPr txBox="1"/>
          <p:nvPr/>
        </p:nvSpPr>
        <p:spPr>
          <a:xfrm>
            <a:off x="290140" y="3149077"/>
            <a:ext cx="6263413" cy="1014770"/>
          </a:xfrm>
          <a:prstGeom prst="rect">
            <a:avLst/>
          </a:prstGeom>
          <a:noFill/>
        </p:spPr>
        <p:txBody>
          <a:bodyPr wrap="square" rtlCol="0">
            <a:spAutoFit/>
          </a:bodyPr>
          <a:lstStyle/>
          <a:p>
            <a:pPr algn="l"/>
            <a:r>
              <a:rPr lang="ja-JP" altLang="en-US" sz="1400">
                <a:latin typeface="メイリオ"/>
                <a:ea typeface="メイリオ"/>
              </a:rPr>
              <a:t>　交付対象者は次のいずれにも該当する個人及び法人その他の団体とします。</a:t>
            </a:r>
            <a:endParaRPr lang="ja-JP" altLang="en-US"/>
          </a:p>
          <a:p>
            <a:pPr algn="l"/>
            <a:r>
              <a:rPr lang="ja-JP" altLang="en-US" sz="1400">
                <a:latin typeface="メイリオ"/>
                <a:ea typeface="メイリオ"/>
              </a:rPr>
              <a:t>①精華町内に住所又は事業所があること</a:t>
            </a:r>
            <a:endParaRPr lang="ja-JP" altLang="en-US"/>
          </a:p>
          <a:p>
            <a:pPr algn="l"/>
            <a:r>
              <a:rPr lang="ja-JP" altLang="en-US" sz="1400">
                <a:latin typeface="メイリオ"/>
                <a:ea typeface="メイリオ"/>
              </a:rPr>
              <a:t>②</a:t>
            </a:r>
            <a:r>
              <a:rPr lang="ja-JP" altLang="en-US" sz="1400">
                <a:latin typeface="メイリオ"/>
                <a:ea typeface="メイリオ"/>
              </a:rPr>
              <a:t>良質米を京都やましろ農業協同組合精華町支店に出荷すること</a:t>
            </a:r>
            <a:endParaRPr lang="ja-JP" altLang="en-US"/>
          </a:p>
          <a:p>
            <a:pPr algn="l"/>
            <a:r>
              <a:rPr lang="ja-JP" altLang="en-US" sz="1400">
                <a:latin typeface="メイリオ"/>
                <a:ea typeface="メイリオ"/>
              </a:rPr>
              <a:t>③今後も継続して農業に従事する意志があること</a:t>
            </a:r>
            <a:r>
              <a:rPr lang="ja-JP" altLang="en-US">
                <a:latin typeface="メイリオ"/>
                <a:ea typeface="メイリオ"/>
              </a:rPr>
              <a:t> </a:t>
            </a:r>
            <a:endParaRPr lang="en-US" altLang="ja-JP" sz="1600" dirty="0" smtClean="0">
              <a:latin typeface="メイリオ"/>
              <a:ea typeface="メイリオ"/>
              <a:cs typeface="メイリオ" panose="020B0604030504040204" pitchFamily="50" charset="-128"/>
            </a:endParaRPr>
          </a:p>
        </p:txBody>
      </p:sp>
      <p:sp>
        <p:nvSpPr>
          <p:cNvPr id="1113" name="角丸四角形 34"/>
          <p:cNvSpPr/>
          <p:nvPr/>
        </p:nvSpPr>
        <p:spPr>
          <a:xfrm>
            <a:off x="152943" y="4526055"/>
            <a:ext cx="6479637" cy="521898"/>
          </a:xfrm>
          <a:prstGeom prst="roundRect">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4" name="角丸四角形 35"/>
          <p:cNvSpPr/>
          <p:nvPr/>
        </p:nvSpPr>
        <p:spPr>
          <a:xfrm>
            <a:off x="297564" y="4333899"/>
            <a:ext cx="3069478" cy="32385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　良質米とは</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5" name="テキスト ボックス 36"/>
          <p:cNvSpPr txBox="1"/>
          <p:nvPr/>
        </p:nvSpPr>
        <p:spPr>
          <a:xfrm>
            <a:off x="297565" y="4745362"/>
            <a:ext cx="6214623" cy="306884"/>
          </a:xfrm>
          <a:prstGeom prst="rect">
            <a:avLst/>
          </a:prstGeom>
          <a:noFill/>
        </p:spPr>
        <p:txBody>
          <a:bodyPr wrap="square" rtlCol="0">
            <a:spAutoFit/>
          </a:bodyPr>
          <a:lstStyle/>
          <a:p>
            <a:pPr algn="l"/>
            <a:r>
              <a:rPr lang="ja-JP" altLang="en-US" sz="1400" b="1" dirty="0" smtClean="0">
                <a:latin typeface="メイリオ"/>
                <a:ea typeface="メイリオ"/>
                <a:cs typeface="メイリオ" panose="020B0604030504040204" pitchFamily="50" charset="-128"/>
              </a:rPr>
              <a:t>一等の</a:t>
            </a:r>
            <a:r>
              <a:rPr lang="ja-JP" altLang="en-US" sz="1400" b="1" dirty="0" smtClean="0">
                <a:latin typeface="メイリオ"/>
                <a:ea typeface="メイリオ"/>
                <a:cs typeface="メイリオ" panose="020B0604030504040204" pitchFamily="50" charset="-128"/>
              </a:rPr>
              <a:t>主食用米</a:t>
            </a:r>
            <a:r>
              <a:rPr lang="ja-JP" altLang="en-US" sz="1400" dirty="0" smtClean="0">
                <a:latin typeface="メイリオ"/>
                <a:ea typeface="メイリオ"/>
                <a:cs typeface="メイリオ" panose="020B0604030504040204" pitchFamily="50" charset="-128"/>
              </a:rPr>
              <a:t>とします。</a:t>
            </a:r>
            <a:endParaRPr lang="ja-JP" altLang="en-US" sz="1400" b="1">
              <a:latin typeface="メイリオ"/>
              <a:ea typeface="メイリオ"/>
            </a:endParaRPr>
          </a:p>
        </p:txBody>
      </p:sp>
      <p:sp>
        <p:nvSpPr>
          <p:cNvPr id="1116" name="角丸四角形 43"/>
          <p:cNvSpPr/>
          <p:nvPr/>
        </p:nvSpPr>
        <p:spPr>
          <a:xfrm>
            <a:off x="184335" y="6606850"/>
            <a:ext cx="6510889" cy="1618271"/>
          </a:xfrm>
          <a:prstGeom prst="roundRect">
            <a:avLst>
              <a:gd name="adj" fmla="val 11905"/>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7" name="角丸四角形 44"/>
          <p:cNvSpPr/>
          <p:nvPr/>
        </p:nvSpPr>
        <p:spPr>
          <a:xfrm>
            <a:off x="297565" y="6444925"/>
            <a:ext cx="3069478" cy="32385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lang="ja-JP" altLang="en-US" b="1" u="none" dirty="0" smtClean="0">
                <a:latin typeface="メイリオ" panose="020B0604030504040204" pitchFamily="50" charset="-128"/>
                <a:ea typeface="メイリオ" panose="020B0604030504040204" pitchFamily="50" charset="-128"/>
                <a:cs typeface="メイリオ" panose="020B0604030504040204" pitchFamily="50" charset="-128"/>
              </a:rPr>
              <a:t>　交付決定など</a:t>
            </a:r>
            <a:endParaRPr kumimoji="1" lang="ja-JP" altLang="en-US" b="1"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8" name="テキスト ボックス 45"/>
          <p:cNvSpPr txBox="1"/>
          <p:nvPr/>
        </p:nvSpPr>
        <p:spPr>
          <a:xfrm>
            <a:off x="301726" y="6824176"/>
            <a:ext cx="6305135" cy="1291769"/>
          </a:xfrm>
          <a:prstGeom prst="rect">
            <a:avLst/>
          </a:prstGeom>
          <a:noFill/>
        </p:spPr>
        <p:txBody>
          <a:bodyPr wrap="square" rtlCol="0">
            <a:spAutoFit/>
          </a:bodyPr>
          <a:lstStyle/>
          <a:p>
            <a:r>
              <a:rPr lang="ja-JP" altLang="en-US" sz="1400" dirty="0" smtClean="0">
                <a:latin typeface="メイリオ"/>
                <a:ea typeface="メイリオ"/>
                <a:cs typeface="メイリオ" panose="020B0604030504040204" pitchFamily="50" charset="-128"/>
              </a:rPr>
              <a:t>　</a:t>
            </a:r>
            <a:r>
              <a:rPr lang="ja-JP" altLang="en-US" sz="1400" dirty="0" smtClean="0">
                <a:latin typeface="メイリオ"/>
                <a:ea typeface="メイリオ"/>
                <a:cs typeface="メイリオ" panose="020B0604030504040204" pitchFamily="50" charset="-128"/>
              </a:rPr>
              <a:t>京都やましろ農業協同組合精華町支店に出荷した米が、良質米であることが確認でき次第、町が補助金の交付決定を文書により通知します。その後、</a:t>
            </a:r>
            <a:r>
              <a:rPr lang="ja-JP" altLang="en-US" sz="1400" dirty="0" smtClean="0">
                <a:latin typeface="メイリオ"/>
                <a:ea typeface="メイリオ"/>
                <a:cs typeface="メイリオ" panose="020B0604030504040204" pitchFamily="50" charset="-128"/>
              </a:rPr>
              <a:t>京都やましろ農業協同組合精華町支店から交付決定金額が振り込まれます。</a:t>
            </a:r>
            <a:endParaRPr lang="ja-JP" altLang="en-US" sz="1400" dirty="0" smtClean="0">
              <a:latin typeface="メイリオ"/>
              <a:ea typeface="メイリオ"/>
              <a:cs typeface="メイリオ" panose="020B0604030504040204" pitchFamily="50" charset="-128"/>
            </a:endParaRPr>
          </a:p>
          <a:p>
            <a:endParaRPr lang="ja-JP" altLang="en-US" sz="1400" dirty="0" smtClean="0">
              <a:latin typeface="メイリオ"/>
              <a:ea typeface="メイリオ"/>
              <a:cs typeface="メイリオ" panose="020B0604030504040204" pitchFamily="50" charset="-128"/>
            </a:endParaRPr>
          </a:p>
          <a:p>
            <a:r>
              <a:rPr lang="ja-JP" altLang="en-US" sz="1100" dirty="0" smtClean="0">
                <a:latin typeface="メイリオ"/>
                <a:ea typeface="メイリオ"/>
                <a:cs typeface="メイリオ" panose="020B0604030504040204" pitchFamily="50" charset="-128"/>
              </a:rPr>
              <a:t>※この事業は、決定等に関する事務を除き、京都やましろ農業協同組合精華町支店に委託して実施しています。（</a:t>
            </a:r>
            <a:r>
              <a:rPr lang="ja-JP" altLang="en-US" sz="1100" b="1" u="sng" dirty="0" smtClean="0">
                <a:latin typeface="メイリオ"/>
                <a:ea typeface="メイリオ"/>
                <a:cs typeface="メイリオ" panose="020B0604030504040204" pitchFamily="50" charset="-128"/>
              </a:rPr>
              <a:t>農業者の申請は不要です。</a:t>
            </a:r>
            <a:r>
              <a:rPr lang="ja-JP" altLang="en-US" sz="1100" dirty="0" smtClean="0">
                <a:latin typeface="メイリオ"/>
                <a:ea typeface="メイリオ"/>
                <a:cs typeface="メイリオ" panose="020B0604030504040204" pitchFamily="50" charset="-128"/>
              </a:rPr>
              <a:t>）</a:t>
            </a:r>
            <a:endParaRPr lang="ja-JP" altLang="en-US" sz="1100" dirty="0" smtClean="0">
              <a:latin typeface="メイリオ"/>
              <a:ea typeface="メイリオ"/>
              <a:cs typeface="メイリオ" panose="020B0604030504040204" pitchFamily="50" charset="-128"/>
            </a:endParaRPr>
          </a:p>
        </p:txBody>
      </p:sp>
      <p:sp>
        <p:nvSpPr>
          <p:cNvPr id="1119" name="角丸四角形 46"/>
          <p:cNvSpPr/>
          <p:nvPr/>
        </p:nvSpPr>
        <p:spPr>
          <a:xfrm>
            <a:off x="152943" y="8653420"/>
            <a:ext cx="6569837" cy="899794"/>
          </a:xfrm>
          <a:prstGeom prst="roundRect">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0" name="角丸四角形 47"/>
          <p:cNvSpPr/>
          <p:nvPr/>
        </p:nvSpPr>
        <p:spPr>
          <a:xfrm>
            <a:off x="273141" y="8491495"/>
            <a:ext cx="3069833" cy="32385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lang="ja-JP" altLang="en-US" b="1" u="none" dirty="0">
                <a:latin typeface="メイリオ" panose="020B0604030504040204" pitchFamily="50" charset="-128"/>
                <a:ea typeface="メイリオ" panose="020B0604030504040204" pitchFamily="50" charset="-128"/>
                <a:cs typeface="メイリオ" panose="020B0604030504040204" pitchFamily="50" charset="-128"/>
              </a:rPr>
              <a:t>　問い合わせ先</a:t>
            </a:r>
            <a:endParaRPr lang="ja-JP" altLang="en-US" b="1" u="none"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1" name="テキスト ボックス 48"/>
          <p:cNvSpPr txBox="1"/>
          <p:nvPr/>
        </p:nvSpPr>
        <p:spPr>
          <a:xfrm>
            <a:off x="237714" y="8815345"/>
            <a:ext cx="3626917" cy="953214"/>
          </a:xfrm>
          <a:prstGeom prst="rect">
            <a:avLst/>
          </a:prstGeom>
          <a:noFill/>
        </p:spPr>
        <p:txBody>
          <a:bodyPr wrap="square" rtlCol="0">
            <a:spAutoFit/>
          </a:bodyPr>
          <a:lstStyle/>
          <a:p>
            <a:r>
              <a:rPr lang="ja-JP" altLang="ja-JP" sz="1400" dirty="0" smtClean="0">
                <a:latin typeface="メイリオ" panose="020B0604030504040204" pitchFamily="50" charset="-128"/>
                <a:ea typeface="メイリオ" panose="020B0604030504040204" pitchFamily="50" charset="-128"/>
                <a:cs typeface="メイリオ" panose="020B0604030504040204" pitchFamily="50" charset="-128"/>
              </a:rPr>
              <a:t>精華町</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役場　農政課　農業振興係</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TEL : </a:t>
            </a:r>
            <a:r>
              <a:rPr lang="ja-JP" altLang="ja-JP" sz="1400" dirty="0" smtClean="0">
                <a:latin typeface="メイリオ" panose="020B0604030504040204" pitchFamily="50" charset="-128"/>
                <a:ea typeface="メイリオ" panose="020B0604030504040204" pitchFamily="50" charset="-128"/>
                <a:cs typeface="メイリオ" panose="020B0604030504040204" pitchFamily="50" charset="-128"/>
              </a:rPr>
              <a:t>０７７４－９５－１９０３</a:t>
            </a:r>
            <a:endParaRPr lang="ja-JP"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mail : nousei@town.seika.lg.jp</a:t>
            </a:r>
            <a:endParaRPr lang="ja-JP"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latin typeface="メイリオ"/>
              <a:ea typeface="メイリオ"/>
              <a:cs typeface="メイリオ" panose="020B0604030504040204" pitchFamily="50" charset="-128"/>
            </a:endParaRPr>
          </a:p>
        </p:txBody>
      </p:sp>
      <p:sp>
        <p:nvSpPr>
          <p:cNvPr id="1122" name="角丸四角形 26"/>
          <p:cNvSpPr/>
          <p:nvPr/>
        </p:nvSpPr>
        <p:spPr>
          <a:xfrm>
            <a:off x="184335" y="5459430"/>
            <a:ext cx="6507054" cy="844016"/>
          </a:xfrm>
          <a:prstGeom prst="roundRect">
            <a:avLst/>
          </a:prstGeom>
          <a:gradFill>
            <a:gsLst>
              <a:gs pos="0">
                <a:schemeClr val="accent3">
                  <a:tint val="50000"/>
                  <a:satMod val="300000"/>
                </a:schemeClr>
              </a:gs>
              <a:gs pos="0">
                <a:schemeClr val="accent3">
                  <a:tint val="15000"/>
                  <a:satMod val="350000"/>
                </a:schemeClr>
              </a:gs>
            </a:gsLst>
            <a:lin ang="16200000" scaled="0"/>
            <a:tileRect/>
          </a:gra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3" name="角丸四角形 25"/>
          <p:cNvSpPr/>
          <p:nvPr/>
        </p:nvSpPr>
        <p:spPr>
          <a:xfrm>
            <a:off x="290140" y="5298735"/>
            <a:ext cx="3069478" cy="32385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　交付金額</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4" name="テキスト ボックス 27"/>
          <p:cNvSpPr txBox="1"/>
          <p:nvPr/>
        </p:nvSpPr>
        <p:spPr>
          <a:xfrm>
            <a:off x="411599" y="5723640"/>
            <a:ext cx="6214623" cy="522327"/>
          </a:xfrm>
          <a:prstGeom prst="rect">
            <a:avLst/>
          </a:prstGeom>
          <a:noFill/>
        </p:spPr>
        <p:txBody>
          <a:bodyPr wrap="square" rtlCol="0">
            <a:spAutoFit/>
          </a:bodyPr>
          <a:lstStyle/>
          <a:p>
            <a:pPr algn="l"/>
            <a:r>
              <a:rPr lang="ja-JP" altLang="en-US" sz="1400" b="1" dirty="0" smtClean="0">
                <a:latin typeface="メイリオ"/>
                <a:ea typeface="メイリオ"/>
                <a:cs typeface="メイリオ" panose="020B0604030504040204" pitchFamily="50" charset="-128"/>
              </a:rPr>
              <a:t>特別栽培米　　　　　　</a:t>
            </a:r>
            <a:r>
              <a:rPr lang="ja-JP" altLang="en-US" sz="1400" b="1" dirty="0" smtClean="0">
                <a:latin typeface="メイリオ"/>
                <a:ea typeface="メイリオ"/>
                <a:cs typeface="メイリオ" panose="020B0604030504040204" pitchFamily="50" charset="-128"/>
              </a:rPr>
              <a:t>３０キログラムにつき６００円</a:t>
            </a:r>
            <a:endParaRPr lang="ja-JP" altLang="en-US" sz="1400" dirty="0" smtClean="0">
              <a:latin typeface="メイリオ"/>
              <a:ea typeface="メイリオ"/>
              <a:cs typeface="メイリオ" panose="020B0604030504040204" pitchFamily="50" charset="-128"/>
            </a:endParaRPr>
          </a:p>
          <a:p>
            <a:pPr algn="l"/>
            <a:r>
              <a:rPr lang="ja-JP" altLang="en-US" sz="1400" b="1" dirty="0" smtClean="0">
                <a:latin typeface="メイリオ"/>
                <a:ea typeface="メイリオ"/>
                <a:cs typeface="メイリオ" panose="020B0604030504040204" pitchFamily="50" charset="-128"/>
              </a:rPr>
              <a:t>特別栽培米</a:t>
            </a:r>
            <a:r>
              <a:rPr lang="ja-JP" altLang="en-US" sz="1400" b="1" dirty="0" smtClean="0">
                <a:latin typeface="メイリオ"/>
                <a:ea typeface="メイリオ"/>
                <a:cs typeface="メイリオ" panose="020B0604030504040204" pitchFamily="50" charset="-128"/>
              </a:rPr>
              <a:t>以外         </a:t>
            </a:r>
            <a:r>
              <a:rPr lang="ja-JP" altLang="en-US" sz="1400" dirty="0" smtClean="0">
                <a:latin typeface="メイリオ"/>
                <a:ea typeface="メイリオ"/>
                <a:cs typeface="メイリオ" panose="020B0604030504040204" pitchFamily="50" charset="-128"/>
              </a:rPr>
              <a:t>　</a:t>
            </a:r>
            <a:r>
              <a:rPr lang="ja-JP" altLang="en-US" sz="1400" b="1" dirty="0" smtClean="0">
                <a:latin typeface="メイリオ"/>
                <a:ea typeface="メイリオ"/>
                <a:cs typeface="メイリオ" panose="020B0604030504040204" pitchFamily="50" charset="-128"/>
              </a:rPr>
              <a:t>３０キログラムにつき５００円</a:t>
            </a:r>
            <a:endParaRPr lang="ja-JP" altLang="en-US" sz="1400" b="1" dirty="0" smtClean="0">
              <a:latin typeface="メイリオ"/>
              <a:ea typeface="メイリオ"/>
              <a:cs typeface="メイリオ" panose="020B0604030504040204" pitchFamily="50" charset="-128"/>
            </a:endParaRPr>
          </a:p>
        </p:txBody>
      </p:sp>
      <p:sp>
        <p:nvSpPr>
          <p:cNvPr id="1125" name="テキスト ボックス 29"/>
          <p:cNvSpPr txBox="1"/>
          <p:nvPr/>
        </p:nvSpPr>
        <p:spPr>
          <a:xfrm>
            <a:off x="401149" y="500123"/>
            <a:ext cx="4931221" cy="1076325"/>
          </a:xfrm>
          <a:prstGeom prst="rect">
            <a:avLst/>
          </a:prstGeom>
          <a:noFill/>
        </p:spPr>
        <p:txBody>
          <a:bodyPr wrap="square" rtlCol="0">
            <a:spAutoFit/>
          </a:bodyPr>
          <a:lstStyle/>
          <a:p>
            <a:r>
              <a:rPr lang="ja-JP" altLang="en-US" sz="3200" b="1" i="0">
                <a:solidFill>
                  <a:srgbClr val="002060"/>
                </a:solidFill>
                <a:latin typeface="メイリオ"/>
                <a:ea typeface="メイリオ"/>
              </a:rPr>
              <a:t>良質米を出荷する</a:t>
            </a:r>
            <a:endParaRPr lang="ja-JP" altLang="en-US" sz="3200" b="1" i="0">
              <a:solidFill>
                <a:srgbClr val="002060"/>
              </a:solidFill>
              <a:latin typeface="メイリオ"/>
              <a:ea typeface="メイリオ"/>
            </a:endParaRPr>
          </a:p>
          <a:p>
            <a:pPr algn="r"/>
            <a:r>
              <a:rPr lang="ja-JP" altLang="en-US" sz="3200" b="1" i="0">
                <a:solidFill>
                  <a:srgbClr val="002060"/>
                </a:solidFill>
                <a:latin typeface="メイリオ"/>
                <a:ea typeface="メイリオ"/>
              </a:rPr>
              <a:t>農業者を支援します</a:t>
            </a:r>
            <a:endParaRPr lang="ja-JP" altLang="en-US" sz="3200" b="1" i="0">
              <a:solidFill>
                <a:srgbClr val="002060"/>
              </a:solidFill>
              <a:latin typeface="メイリオ"/>
              <a:ea typeface="メイリオ"/>
            </a:endParaRPr>
          </a:p>
        </p:txBody>
      </p:sp>
      <p:pic>
        <p:nvPicPr>
          <p:cNvPr id="1126" name="図 38"/>
          <p:cNvPicPr>
            <a:picLocks noChangeAspect="1"/>
          </p:cNvPicPr>
          <p:nvPr/>
        </p:nvPicPr>
        <p:blipFill>
          <a:blip r:embed="rId2"/>
          <a:stretch>
            <a:fillRect/>
          </a:stretch>
        </p:blipFill>
        <p:spPr>
          <a:xfrm>
            <a:off x="4830075" y="0"/>
            <a:ext cx="1689742" cy="1689742"/>
          </a:xfrm>
          <a:prstGeom prst="rect">
            <a:avLst/>
          </a:prstGeom>
        </p:spPr>
      </p:pic>
    </p:spTree>
    <p:extLst>
      <p:ext uri="{BB962C8B-B14F-4D97-AF65-F5344CB8AC3E}">
        <p14:creationId xmlns:p14="http://schemas.microsoft.com/office/powerpoint/2010/main" val="2471932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1619</TotalTime>
  <Words>324</Words>
  <Application>JUST Focus</Application>
  <Paragraphs>37</Paragraph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精華町では新型コロナウイルス対応融資制度の活用や、国、京都府の新型コロナウイルス感染症対策の補助金の交付を受けて、事業の継続に取り組む事業者の皆さまに給付金を支給します。</vt:lpstr>
      <vt:lpstr>PowerPoint プレゼンテーション</vt:lpstr>
    </vt:vector>
  </TitlesOfParts>
  <LinksUpToDate>false</LinksUpToDate>
  <SharedDoc>false</SharedDoc>
  <HyperlinksChanged>false</HyperlinksChanged>
  <AppVersion>4.1.7</AppVersion>
  <PresentationFormat>ユーザー設定</PresentationFormat>
  <Slides>1</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新型コロナウイルス感染症拡大の影響を受けている精華町内の事業者について、売上減少による資金繰りの安定を図ることを目的に新型コロナウイルス対応の融資制度を活用し、事業継続に努める事業者と、国や京都府の新型コロナウイルス感染症対策の補助金の交付を受けて、感染防止対策及び業務改善・売上向上に取り組む事業者を支援することを目的として、町から「事業者おうえん給付金」を支給します。</dc:title>
  <dc:creator>福井 大相</dc:creator>
  <cp:lastModifiedBy>黒田 成代</cp:lastModifiedBy>
  <cp:lastPrinted>2020-10-11T23:46:09Z</cp:lastPrinted>
  <dcterms:created xsi:type="dcterms:W3CDTF">2020-08-27T10:51:27Z</dcterms:created>
  <dcterms:modified xsi:type="dcterms:W3CDTF">2024-09-05T05:14:43Z</dcterms:modified>
  <cp:revision>175</cp:revision>
</cp:coreProperties>
</file>

<file path=docProps/custom.xml><?xml version="1.0" encoding="utf-8"?>
<Properties xmlns:vt="http://schemas.openxmlformats.org/officeDocument/2006/docPropsVTypes" xmlns="http://schemas.openxmlformats.org/officeDocument/2006/custom-properties">
  <property fmtid="{D5CDD505-2E9C-101B-9397-08002B2CF9AE}" pid="2" name="NXPowerLiteLastOptimized">
    <vt:lpwstr>83068</vt:lpwstr>
  </property>
  <property fmtid="{D5CDD505-2E9C-101B-9397-08002B2CF9AE}" pid="3" name="NXPowerLiteSettings">
    <vt:lpwstr>C74006B004C800</vt:lpwstr>
  </property>
  <property fmtid="{D5CDD505-2E9C-101B-9397-08002B2CF9AE}" pid="4" name="NXPowerLiteVersion">
    <vt:lpwstr>S7.1.18</vt:lpwstr>
  </property>
</Properties>
</file>