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
  </p:notesMasterIdLst>
  <p:sldIdLst>
    <p:sldId id="256" r:id="rId4"/>
  </p:sldIdLst>
  <p:sldSz cx="6858000" cy="972185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93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restored">
    <p:restoredLeft sz="4722"/>
    <p:restoredTop sz="90752"/>
  </p:normalViewPr>
  <p:slideViewPr>
    <p:cSldViewPr>
      <p:cViewPr>
        <p:scale>
          <a:sx n="100" d="100"/>
          <a:sy n="100" d="100"/>
        </p:scale>
        <p:origin x="-1524" y="1512"/>
      </p:cViewPr>
      <p:guideLst>
        <p:guide orient="horz" pos="3062"/>
        <p:guide pos="2160"/>
      </p:guideLst>
    </p:cSldViewPr>
  </p:slideViewPr>
  <p:notesTextViewPr>
    <p:cViewPr>
      <p:scale>
        <a:sx n="100" d="100"/>
        <a:sy n="100" d="100"/>
      </p:scale>
      <p:origin x="0" y="0"/>
    </p:cViewPr>
  </p:notesTextViewPr>
  <p:gridSpacing cx="72008" cy="72008"/>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8FBD7AF4-0167-42E3-9A8B-B4063F13E420}" type="datetimeFigureOut">
              <a:rPr kumimoji="1" lang="ja-JP" altLang="en-US" smtClean="0"/>
              <a:t>2020/10/12</a:t>
            </a:fld>
            <a:endParaRPr kumimoji="1" lang="ja-JP" altLang="en-US"/>
          </a:p>
        </p:txBody>
      </p:sp>
      <p:sp>
        <p:nvSpPr>
          <p:cNvPr id="1102" name="スライド イメージ プレースホルダー 3"/>
          <p:cNvSpPr>
            <a:spLocks noGrp="1" noRot="1" noChangeAspect="1"/>
          </p:cNvSpPr>
          <p:nvPr>
            <p:ph type="sldImg" idx="2"/>
          </p:nvPr>
        </p:nvSpPr>
        <p:spPr>
          <a:xfrm>
            <a:off x="2089150" y="746125"/>
            <a:ext cx="26289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04"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82BC6E10-0116-4EA4-8844-86082EE525DB}" type="slidenum">
              <a:rPr kumimoji="1" lang="ja-JP" altLang="en-US" smtClean="0"/>
              <a:t>‹#›</a:t>
            </a:fld>
            <a:endParaRPr kumimoji="1" lang="ja-JP" altLang="en-US"/>
          </a:p>
        </p:txBody>
      </p:sp>
    </p:spTree>
    <p:extLst>
      <p:ext uri="{BB962C8B-B14F-4D97-AF65-F5344CB8AC3E}">
        <p14:creationId xmlns:p14="http://schemas.microsoft.com/office/powerpoint/2010/main" val="1511447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26" name="四角形 26"/>
          <p:cNvSpPr>
            <a:spLocks noGrp="1" noRot="1" noChangeAspect="1"/>
          </p:cNvSpPr>
          <p:nvPr>
            <p:ph type="sldImg" idx="2"/>
          </p:nvPr>
        </p:nvSpPr>
        <p:spPr>
          <a:prstGeom prst="rect">
            <a:avLst/>
          </a:prstGeom>
        </p:spPr>
        <p:txBody>
          <a:bodyPr/>
          <a:p>
            <a:endParaRPr kumimoji="1" lang="ja-JP" altLang="en-US"/>
          </a:p>
        </p:txBody>
      </p:sp>
      <p:sp>
        <p:nvSpPr>
          <p:cNvPr id="1127" name="四角形 27"/>
          <p:cNvSpPr>
            <a:spLocks noGrp="1"/>
          </p:cNvSpPr>
          <p:nvPr>
            <p:ph type="body" sz="quarter" idx="3"/>
          </p:nvPr>
        </p:nvSpPr>
        <p:spPr>
          <a:prstGeom prst="rect">
            <a:avLst/>
          </a:prstGeom>
        </p:spPr>
        <p:txBody>
          <a:bodyPr/>
          <a:p>
            <a:endParaRPr kumimoji="1" lang="ja-JP" altLang="en-US"/>
          </a:p>
        </p:txBody>
      </p:sp>
      <p:sp>
        <p:nvSpPr>
          <p:cNvPr id="1128" name="四角形 28"/>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82BC6E10-0116-4EA4-8844-86082EE525DB}" type="slidenum">
              <a:rPr kumimoji="1" lang="ja-JP" altLang="en-US" smtClean="0"/>
              <a:t>‹#›</a:t>
            </a:fld>
            <a:endParaRPr kumimoji="1" lang="ja-JP" altLang="en-US"/>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タイトル 1"/>
          <p:cNvSpPr>
            <a:spLocks noGrp="1"/>
          </p:cNvSpPr>
          <p:nvPr>
            <p:ph type="ctrTitle"/>
          </p:nvPr>
        </p:nvSpPr>
        <p:spPr>
          <a:xfrm>
            <a:off x="514350" y="3020077"/>
            <a:ext cx="5829300" cy="2083896"/>
          </a:xfrm>
        </p:spPr>
        <p:txBody>
          <a:bodyPr/>
          <a:lstStyle/>
          <a:p>
            <a:r>
              <a:rPr kumimoji="1" lang="ja-JP" altLang="en-US" smtClean="0"/>
              <a:t>マスタ タイトルの書式設定</a:t>
            </a:r>
            <a:endParaRPr kumimoji="1" lang="ja-JP" altLang="en-US"/>
          </a:p>
        </p:txBody>
      </p:sp>
      <p:sp>
        <p:nvSpPr>
          <p:cNvPr id="1032" name="サブタイトル 2"/>
          <p:cNvSpPr>
            <a:spLocks noGrp="1"/>
          </p:cNvSpPr>
          <p:nvPr>
            <p:ph type="subTitle" idx="1"/>
          </p:nvPr>
        </p:nvSpPr>
        <p:spPr>
          <a:xfrm>
            <a:off x="1028700" y="5509049"/>
            <a:ext cx="4800600" cy="248447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1033" name="日付プレースホルダ 3"/>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34" name="フッター プレースホルダ 4"/>
          <p:cNvSpPr>
            <a:spLocks noGrp="1"/>
          </p:cNvSpPr>
          <p:nvPr>
            <p:ph type="ftr" sz="quarter" idx="11"/>
          </p:nvPr>
        </p:nvSpPr>
        <p:spPr/>
        <p:txBody>
          <a:bodyPr/>
          <a:lstStyle/>
          <a:p>
            <a:endParaRPr kumimoji="1" lang="ja-JP" altLang="en-US"/>
          </a:p>
        </p:txBody>
      </p:sp>
      <p:sp>
        <p:nvSpPr>
          <p:cNvPr id="1035"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0" name=""/>
        <p:cNvGrpSpPr/>
        <p:nvPr/>
      </p:nvGrpSpPr>
      <p:grpSpPr>
        <a:xfrm>
          <a:off x="0" y="0"/>
          <a:ext cx="0" cy="0"/>
          <a:chOff x="0" y="0"/>
          <a:chExt cx="0" cy="0"/>
        </a:xfrm>
      </p:grpSpPr>
      <p:sp>
        <p:nvSpPr>
          <p:cNvPr id="1088"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1089"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90" name="日付プレースホルダ 3"/>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91" name="フッター プレースホルダ 4"/>
          <p:cNvSpPr>
            <a:spLocks noGrp="1"/>
          </p:cNvSpPr>
          <p:nvPr>
            <p:ph type="ftr" sz="quarter" idx="11"/>
          </p:nvPr>
        </p:nvSpPr>
        <p:spPr/>
        <p:txBody>
          <a:bodyPr/>
          <a:lstStyle/>
          <a:p>
            <a:endParaRPr kumimoji="1" lang="ja-JP" altLang="en-US"/>
          </a:p>
        </p:txBody>
      </p:sp>
      <p:sp>
        <p:nvSpPr>
          <p:cNvPr id="1092"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0" name=""/>
        <p:cNvGrpSpPr/>
        <p:nvPr/>
      </p:nvGrpSpPr>
      <p:grpSpPr>
        <a:xfrm>
          <a:off x="0" y="0"/>
          <a:ext cx="0" cy="0"/>
          <a:chOff x="0" y="0"/>
          <a:chExt cx="0" cy="0"/>
        </a:xfrm>
      </p:grpSpPr>
      <p:sp>
        <p:nvSpPr>
          <p:cNvPr id="1094" name="縦書きタイトル 1"/>
          <p:cNvSpPr>
            <a:spLocks noGrp="1"/>
          </p:cNvSpPr>
          <p:nvPr>
            <p:ph type="title" orient="vert"/>
          </p:nvPr>
        </p:nvSpPr>
        <p:spPr>
          <a:xfrm>
            <a:off x="4972050" y="389327"/>
            <a:ext cx="1543050" cy="8295078"/>
          </a:xfrm>
        </p:spPr>
        <p:txBody>
          <a:bodyPr vert="eaVert"/>
          <a:lstStyle/>
          <a:p>
            <a:r>
              <a:rPr kumimoji="1" lang="ja-JP" altLang="en-US" smtClean="0"/>
              <a:t>マスタ タイトルの書式設定</a:t>
            </a:r>
            <a:endParaRPr kumimoji="1" lang="ja-JP" altLang="en-US"/>
          </a:p>
        </p:txBody>
      </p:sp>
      <p:sp>
        <p:nvSpPr>
          <p:cNvPr id="1095" name="縦書きテキスト プレースホルダ 2"/>
          <p:cNvSpPr>
            <a:spLocks noGrp="1"/>
          </p:cNvSpPr>
          <p:nvPr>
            <p:ph type="body" orient="vert" idx="1"/>
          </p:nvPr>
        </p:nvSpPr>
        <p:spPr>
          <a:xfrm>
            <a:off x="342900" y="389327"/>
            <a:ext cx="4514850" cy="8295078"/>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96" name="日付プレースホルダ 3"/>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97" name="フッター プレースホルダ 4"/>
          <p:cNvSpPr>
            <a:spLocks noGrp="1"/>
          </p:cNvSpPr>
          <p:nvPr>
            <p:ph type="ftr" sz="quarter" idx="11"/>
          </p:nvPr>
        </p:nvSpPr>
        <p:spPr/>
        <p:txBody>
          <a:bodyPr/>
          <a:lstStyle/>
          <a:p>
            <a:endParaRPr kumimoji="1" lang="ja-JP" altLang="en-US"/>
          </a:p>
        </p:txBody>
      </p:sp>
      <p:sp>
        <p:nvSpPr>
          <p:cNvPr id="1098"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1038"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39" name="日付プレースホルダ 3"/>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40" name="フッター プレースホルダ 4"/>
          <p:cNvSpPr>
            <a:spLocks noGrp="1"/>
          </p:cNvSpPr>
          <p:nvPr>
            <p:ph type="ftr" sz="quarter" idx="11"/>
          </p:nvPr>
        </p:nvSpPr>
        <p:spPr/>
        <p:txBody>
          <a:bodyPr/>
          <a:lstStyle/>
          <a:p>
            <a:endParaRPr kumimoji="1" lang="ja-JP" altLang="en-US"/>
          </a:p>
        </p:txBody>
      </p:sp>
      <p:sp>
        <p:nvSpPr>
          <p:cNvPr id="1041"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3" name="タイトル 1"/>
          <p:cNvSpPr>
            <a:spLocks noGrp="1"/>
          </p:cNvSpPr>
          <p:nvPr>
            <p:ph type="title"/>
          </p:nvPr>
        </p:nvSpPr>
        <p:spPr>
          <a:xfrm>
            <a:off x="541735" y="6247189"/>
            <a:ext cx="5829300" cy="1930868"/>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1044" name="テキスト プレースホルダ 2"/>
          <p:cNvSpPr>
            <a:spLocks noGrp="1"/>
          </p:cNvSpPr>
          <p:nvPr>
            <p:ph type="body" idx="1"/>
          </p:nvPr>
        </p:nvSpPr>
        <p:spPr>
          <a:xfrm>
            <a:off x="541735" y="4120537"/>
            <a:ext cx="5829300" cy="212665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1045" name="日付プレースホルダ 3"/>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46" name="フッター プレースホルダ 4"/>
          <p:cNvSpPr>
            <a:spLocks noGrp="1"/>
          </p:cNvSpPr>
          <p:nvPr>
            <p:ph type="ftr" sz="quarter" idx="11"/>
          </p:nvPr>
        </p:nvSpPr>
        <p:spPr/>
        <p:txBody>
          <a:bodyPr/>
          <a:lstStyle/>
          <a:p>
            <a:endParaRPr kumimoji="1" lang="ja-JP" altLang="en-US"/>
          </a:p>
        </p:txBody>
      </p:sp>
      <p:sp>
        <p:nvSpPr>
          <p:cNvPr id="1047"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1050" name="コンテンツ プレースホルダ 2"/>
          <p:cNvSpPr>
            <a:spLocks noGrp="1"/>
          </p:cNvSpPr>
          <p:nvPr>
            <p:ph sz="half" idx="1"/>
          </p:nvPr>
        </p:nvSpPr>
        <p:spPr>
          <a:xfrm>
            <a:off x="342900" y="2268434"/>
            <a:ext cx="3028950" cy="641597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51" name="コンテンツ プレースホルダ 3"/>
          <p:cNvSpPr>
            <a:spLocks noGrp="1"/>
          </p:cNvSpPr>
          <p:nvPr>
            <p:ph sz="half" idx="2"/>
          </p:nvPr>
        </p:nvSpPr>
        <p:spPr>
          <a:xfrm>
            <a:off x="3486150" y="2268434"/>
            <a:ext cx="3028950" cy="641597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52" name="日付プレースホルダ 4"/>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53" name="フッター プレースホルダ 5"/>
          <p:cNvSpPr>
            <a:spLocks noGrp="1"/>
          </p:cNvSpPr>
          <p:nvPr>
            <p:ph type="ftr" sz="quarter" idx="11"/>
          </p:nvPr>
        </p:nvSpPr>
        <p:spPr/>
        <p:txBody>
          <a:bodyPr/>
          <a:lstStyle/>
          <a:p>
            <a:endParaRPr kumimoji="1" lang="ja-JP" altLang="en-US"/>
          </a:p>
        </p:txBody>
      </p:sp>
      <p:sp>
        <p:nvSpPr>
          <p:cNvPr id="1054"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1057" name="テキスト プレースホルダ 2"/>
          <p:cNvSpPr>
            <a:spLocks noGrp="1"/>
          </p:cNvSpPr>
          <p:nvPr>
            <p:ph type="body" idx="1"/>
          </p:nvPr>
        </p:nvSpPr>
        <p:spPr>
          <a:xfrm>
            <a:off x="342900" y="2176165"/>
            <a:ext cx="3030141" cy="9069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1058" name="コンテンツ プレースホルダ 3"/>
          <p:cNvSpPr>
            <a:spLocks noGrp="1"/>
          </p:cNvSpPr>
          <p:nvPr>
            <p:ph sz="half" idx="2"/>
          </p:nvPr>
        </p:nvSpPr>
        <p:spPr>
          <a:xfrm>
            <a:off x="342900" y="3083087"/>
            <a:ext cx="3030141" cy="56013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59" name="テキスト プレースホルダ 4"/>
          <p:cNvSpPr>
            <a:spLocks noGrp="1"/>
          </p:cNvSpPr>
          <p:nvPr>
            <p:ph type="body" sz="quarter" idx="3"/>
          </p:nvPr>
        </p:nvSpPr>
        <p:spPr>
          <a:xfrm>
            <a:off x="3483771" y="2176165"/>
            <a:ext cx="3031331" cy="9069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1060" name="コンテンツ プレースホルダ 5"/>
          <p:cNvSpPr>
            <a:spLocks noGrp="1"/>
          </p:cNvSpPr>
          <p:nvPr>
            <p:ph sz="quarter" idx="4"/>
          </p:nvPr>
        </p:nvSpPr>
        <p:spPr>
          <a:xfrm>
            <a:off x="3483771" y="3083087"/>
            <a:ext cx="3031331" cy="560131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61" name="日付プレースホルダ 6"/>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62" name="フッター プレースホルダ 7"/>
          <p:cNvSpPr>
            <a:spLocks noGrp="1"/>
          </p:cNvSpPr>
          <p:nvPr>
            <p:ph type="ftr" sz="quarter" idx="11"/>
          </p:nvPr>
        </p:nvSpPr>
        <p:spPr/>
        <p:txBody>
          <a:bodyPr/>
          <a:lstStyle/>
          <a:p>
            <a:endParaRPr kumimoji="1" lang="ja-JP" altLang="en-US"/>
          </a:p>
        </p:txBody>
      </p:sp>
      <p:sp>
        <p:nvSpPr>
          <p:cNvPr id="1063"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1066" name="日付プレースホルダ 2"/>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67" name="フッター プレースホルダ 3"/>
          <p:cNvSpPr>
            <a:spLocks noGrp="1"/>
          </p:cNvSpPr>
          <p:nvPr>
            <p:ph type="ftr" sz="quarter" idx="11"/>
          </p:nvPr>
        </p:nvSpPr>
        <p:spPr/>
        <p:txBody>
          <a:bodyPr/>
          <a:lstStyle/>
          <a:p>
            <a:endParaRPr kumimoji="1" lang="ja-JP" altLang="en-US"/>
          </a:p>
        </p:txBody>
      </p:sp>
      <p:sp>
        <p:nvSpPr>
          <p:cNvPr id="1068"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日付プレースホルダ 1"/>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71" name="フッター プレースホルダ 2"/>
          <p:cNvSpPr>
            <a:spLocks noGrp="1"/>
          </p:cNvSpPr>
          <p:nvPr>
            <p:ph type="ftr" sz="quarter" idx="11"/>
          </p:nvPr>
        </p:nvSpPr>
        <p:spPr/>
        <p:txBody>
          <a:bodyPr/>
          <a:lstStyle/>
          <a:p>
            <a:endParaRPr kumimoji="1" lang="ja-JP" altLang="en-US"/>
          </a:p>
        </p:txBody>
      </p:sp>
      <p:sp>
        <p:nvSpPr>
          <p:cNvPr id="1072"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0" name=""/>
        <p:cNvGrpSpPr/>
        <p:nvPr/>
      </p:nvGrpSpPr>
      <p:grpSpPr>
        <a:xfrm>
          <a:off x="0" y="0"/>
          <a:ext cx="0" cy="0"/>
          <a:chOff x="0" y="0"/>
          <a:chExt cx="0" cy="0"/>
        </a:xfrm>
      </p:grpSpPr>
      <p:sp>
        <p:nvSpPr>
          <p:cNvPr id="1074" name="タイトル 1"/>
          <p:cNvSpPr>
            <a:spLocks noGrp="1"/>
          </p:cNvSpPr>
          <p:nvPr>
            <p:ph type="title"/>
          </p:nvPr>
        </p:nvSpPr>
        <p:spPr>
          <a:xfrm>
            <a:off x="342902" y="387075"/>
            <a:ext cx="2256235" cy="1647313"/>
          </a:xfrm>
        </p:spPr>
        <p:txBody>
          <a:bodyPr anchor="b"/>
          <a:lstStyle>
            <a:lvl1pPr algn="l">
              <a:defRPr sz="2000" b="1"/>
            </a:lvl1pPr>
          </a:lstStyle>
          <a:p>
            <a:r>
              <a:rPr kumimoji="1" lang="ja-JP" altLang="en-US" smtClean="0"/>
              <a:t>マスタ タイトルの書式設定</a:t>
            </a:r>
            <a:endParaRPr kumimoji="1" lang="ja-JP" altLang="en-US"/>
          </a:p>
        </p:txBody>
      </p:sp>
      <p:sp>
        <p:nvSpPr>
          <p:cNvPr id="1075" name="コンテンツ プレースホルダ 2"/>
          <p:cNvSpPr>
            <a:spLocks noGrp="1"/>
          </p:cNvSpPr>
          <p:nvPr>
            <p:ph idx="1"/>
          </p:nvPr>
        </p:nvSpPr>
        <p:spPr>
          <a:xfrm>
            <a:off x="2681289" y="387075"/>
            <a:ext cx="3833813" cy="829733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76" name="テキスト プレースホルダ 3"/>
          <p:cNvSpPr>
            <a:spLocks noGrp="1"/>
          </p:cNvSpPr>
          <p:nvPr>
            <p:ph type="body" sz="half" idx="2"/>
          </p:nvPr>
        </p:nvSpPr>
        <p:spPr>
          <a:xfrm>
            <a:off x="342902" y="2034388"/>
            <a:ext cx="2256235" cy="665001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1077" name="日付プレースホルダ 4"/>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78" name="フッター プレースホルダ 5"/>
          <p:cNvSpPr>
            <a:spLocks noGrp="1"/>
          </p:cNvSpPr>
          <p:nvPr>
            <p:ph type="ftr" sz="quarter" idx="11"/>
          </p:nvPr>
        </p:nvSpPr>
        <p:spPr/>
        <p:txBody>
          <a:bodyPr/>
          <a:lstStyle/>
          <a:p>
            <a:endParaRPr kumimoji="1" lang="ja-JP" altLang="en-US"/>
          </a:p>
        </p:txBody>
      </p:sp>
      <p:sp>
        <p:nvSpPr>
          <p:cNvPr id="1079"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81" name="タイトル 1"/>
          <p:cNvSpPr>
            <a:spLocks noGrp="1"/>
          </p:cNvSpPr>
          <p:nvPr>
            <p:ph type="title"/>
          </p:nvPr>
        </p:nvSpPr>
        <p:spPr>
          <a:xfrm>
            <a:off x="1344216" y="6805295"/>
            <a:ext cx="4114800" cy="803404"/>
          </a:xfrm>
        </p:spPr>
        <p:txBody>
          <a:bodyPr anchor="b"/>
          <a:lstStyle>
            <a:lvl1pPr algn="l">
              <a:defRPr sz="2000" b="1"/>
            </a:lvl1pPr>
          </a:lstStyle>
          <a:p>
            <a:r>
              <a:rPr kumimoji="1" lang="ja-JP" altLang="en-US" smtClean="0"/>
              <a:t>マスタ タイトルの書式設定</a:t>
            </a:r>
            <a:endParaRPr kumimoji="1" lang="ja-JP" altLang="en-US"/>
          </a:p>
        </p:txBody>
      </p:sp>
      <p:sp>
        <p:nvSpPr>
          <p:cNvPr id="1082" name="図プレースホルダ 2"/>
          <p:cNvSpPr>
            <a:spLocks noGrp="1"/>
          </p:cNvSpPr>
          <p:nvPr>
            <p:ph type="pic" idx="1"/>
          </p:nvPr>
        </p:nvSpPr>
        <p:spPr>
          <a:xfrm>
            <a:off x="1344216" y="868666"/>
            <a:ext cx="4114800" cy="58331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1083" name="テキスト プレースホルダ 3"/>
          <p:cNvSpPr>
            <a:spLocks noGrp="1"/>
          </p:cNvSpPr>
          <p:nvPr>
            <p:ph type="body" sz="half" idx="2"/>
          </p:nvPr>
        </p:nvSpPr>
        <p:spPr>
          <a:xfrm>
            <a:off x="1344216" y="7608700"/>
            <a:ext cx="4114800" cy="114096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1084" name="日付プレースホルダ 4"/>
          <p:cNvSpPr>
            <a:spLocks noGrp="1"/>
          </p:cNvSpPr>
          <p:nvPr>
            <p:ph type="dt" sz="half" idx="10"/>
          </p:nvPr>
        </p:nvSpPr>
        <p:spPr/>
        <p:txBody>
          <a:bodyPr/>
          <a:lstStyle/>
          <a:p>
            <a:fld id="{E90ED720-0104-4369-84BC-D37694168613}" type="datetimeFigureOut">
              <a:rPr kumimoji="1" lang="ja-JP" altLang="en-US" smtClean="0"/>
              <a:t>2020/10/12</a:t>
            </a:fld>
            <a:endParaRPr kumimoji="1" lang="ja-JP" altLang="en-US"/>
          </a:p>
        </p:txBody>
      </p:sp>
      <p:sp>
        <p:nvSpPr>
          <p:cNvPr id="1085" name="フッター プレースホルダ 5"/>
          <p:cNvSpPr>
            <a:spLocks noGrp="1"/>
          </p:cNvSpPr>
          <p:nvPr>
            <p:ph type="ftr" sz="quarter" idx="11"/>
          </p:nvPr>
        </p:nvSpPr>
        <p:spPr/>
        <p:txBody>
          <a:bodyPr/>
          <a:lstStyle/>
          <a:p>
            <a:endParaRPr kumimoji="1" lang="ja-JP" altLang="en-US"/>
          </a:p>
        </p:txBody>
      </p:sp>
      <p:sp>
        <p:nvSpPr>
          <p:cNvPr id="1086"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5" name="タイトル プレースホルダ 1"/>
          <p:cNvSpPr>
            <a:spLocks noGrp="1"/>
          </p:cNvSpPr>
          <p:nvPr>
            <p:ph type="title"/>
          </p:nvPr>
        </p:nvSpPr>
        <p:spPr>
          <a:xfrm>
            <a:off x="342900" y="389324"/>
            <a:ext cx="6172200" cy="1620309"/>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1026" name="テキスト プレースホルダ 2"/>
          <p:cNvSpPr>
            <a:spLocks noGrp="1"/>
          </p:cNvSpPr>
          <p:nvPr>
            <p:ph type="body" idx="1"/>
          </p:nvPr>
        </p:nvSpPr>
        <p:spPr>
          <a:xfrm>
            <a:off x="342900" y="2268434"/>
            <a:ext cx="6172200" cy="6415971"/>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27" name="日付プレースホルダ 3"/>
          <p:cNvSpPr>
            <a:spLocks noGrp="1"/>
          </p:cNvSpPr>
          <p:nvPr>
            <p:ph type="dt" sz="half" idx="2"/>
          </p:nvPr>
        </p:nvSpPr>
        <p:spPr>
          <a:xfrm>
            <a:off x="342900" y="9010717"/>
            <a:ext cx="1600200" cy="517598"/>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2020/10/12</a:t>
            </a:fld>
            <a:endParaRPr kumimoji="1" lang="ja-JP" altLang="en-US"/>
          </a:p>
        </p:txBody>
      </p:sp>
      <p:sp>
        <p:nvSpPr>
          <p:cNvPr id="1028" name="フッター プレースホルダ 4"/>
          <p:cNvSpPr>
            <a:spLocks noGrp="1"/>
          </p:cNvSpPr>
          <p:nvPr>
            <p:ph type="ftr" sz="quarter" idx="3"/>
          </p:nvPr>
        </p:nvSpPr>
        <p:spPr>
          <a:xfrm>
            <a:off x="2343150" y="9010717"/>
            <a:ext cx="2171700" cy="51759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1029" name="スライド番号プレースホルダ 5"/>
          <p:cNvSpPr>
            <a:spLocks noGrp="1"/>
          </p:cNvSpPr>
          <p:nvPr>
            <p:ph type="sldNum" sz="quarter" idx="4"/>
          </p:nvPr>
        </p:nvSpPr>
        <p:spPr>
          <a:xfrm>
            <a:off x="4914900" y="9010717"/>
            <a:ext cx="1600200" cy="517598"/>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Layout" Target="../slideLayouts/slideLayout1.xml" /><Relationship Id="rId3" Type="http://schemas.openxmlformats.org/officeDocument/2006/relationships/notesSlide" Target="../notesSlides/notesSlide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07" name="角丸四角形 11"/>
          <p:cNvSpPr/>
          <p:nvPr/>
        </p:nvSpPr>
        <p:spPr>
          <a:xfrm>
            <a:off x="122863" y="2646103"/>
            <a:ext cx="6446128" cy="1115872"/>
          </a:xfrm>
          <a:prstGeom prst="roundRect">
            <a:avLst/>
          </a:prstGeom>
          <a:gradFill>
            <a:gsLst>
              <a:gs pos="0">
                <a:schemeClr val="accent3">
                  <a:tint val="50000"/>
                  <a:satMod val="300000"/>
                </a:schemeClr>
              </a:gs>
              <a:gs pos="0">
                <a:schemeClr val="accent3">
                  <a:tint val="15000"/>
                  <a:satMod val="350000"/>
                </a:schemeClr>
              </a:gs>
            </a:gsLst>
            <a:lin ang="16200000" scaled="0"/>
            <a:tileRect/>
          </a:gra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08" name="タイトル 1"/>
          <p:cNvSpPr>
            <a:spLocks noGrp="1"/>
          </p:cNvSpPr>
          <p:nvPr>
            <p:ph type="ctrTitle"/>
          </p:nvPr>
        </p:nvSpPr>
        <p:spPr>
          <a:xfrm>
            <a:off x="122863" y="1528464"/>
            <a:ext cx="6566814" cy="955367"/>
          </a:xfrm>
        </p:spPr>
        <p:txBody>
          <a:bodyPr>
            <a:noAutofit/>
          </a:bodyPr>
          <a:lstStyle/>
          <a:p>
            <a:pPr algn="l"/>
            <a:r>
              <a:rPr lang="ja-JP" altLang="en-US" sz="1400" dirty="0" smtClean="0">
                <a:latin typeface="メイリオ"/>
                <a:ea typeface="メイリオ"/>
                <a:cs typeface="メイリオ" panose="020B0604030504040204" pitchFamily="50" charset="-128"/>
              </a:rPr>
              <a:t>　精華町では</a:t>
            </a:r>
            <a:r>
              <a:rPr lang="ja-JP" altLang="en-US" sz="1400" dirty="0" smtClean="0">
                <a:latin typeface="メイリオ"/>
                <a:ea typeface="メイリオ"/>
                <a:cs typeface="メイリオ" panose="020B0604030504040204" pitchFamily="50" charset="-128"/>
              </a:rPr>
              <a:t>物価高騰により、農産物生産に必要な肥料価格や燃料価格が高騰し、経費負担が増大している町内の販売農業者を支援するため、</a:t>
            </a:r>
            <a:r>
              <a:rPr lang="ja-JP" altLang="en-US" sz="1400" u="wavy" dirty="0" smtClean="0">
                <a:latin typeface="メイリオ"/>
                <a:ea typeface="メイリオ"/>
                <a:cs typeface="メイリオ" panose="020B0604030504040204" pitchFamily="50" charset="-128"/>
              </a:rPr>
              <a:t>国の物価高騰対応重点支援地方創生臨時交付金を活用</a:t>
            </a:r>
            <a:r>
              <a:rPr lang="ja-JP" altLang="en-US" sz="1400" dirty="0" smtClean="0">
                <a:latin typeface="メイリオ"/>
                <a:ea typeface="メイリオ"/>
                <a:cs typeface="メイリオ" panose="020B0604030504040204" pitchFamily="50" charset="-128"/>
              </a:rPr>
              <a:t>し</a:t>
            </a:r>
            <a:r>
              <a:rPr lang="ja-JP" altLang="en-US" sz="1400" b="1">
                <a:latin typeface="メイリオ"/>
                <a:ea typeface="メイリオ"/>
              </a:rPr>
              <a:t>「</a:t>
            </a:r>
            <a:r>
              <a:rPr lang="ja-JP" altLang="en-US" sz="1400" b="1">
                <a:latin typeface="メイリオ"/>
                <a:ea typeface="メイリオ"/>
              </a:rPr>
              <a:t>農業資材価格高騰対策助成金</a:t>
            </a:r>
            <a:r>
              <a:rPr lang="ja-JP" altLang="en-US" sz="1400" b="1">
                <a:latin typeface="メイリオ"/>
                <a:ea typeface="メイリオ"/>
              </a:rPr>
              <a:t>」</a:t>
            </a:r>
            <a:r>
              <a:rPr lang="ja-JP" altLang="en-US" sz="1400">
                <a:latin typeface="メイリオ"/>
                <a:ea typeface="メイリオ"/>
              </a:rPr>
              <a:t>を交付</a:t>
            </a:r>
            <a:r>
              <a:rPr lang="ja-JP" altLang="en-US" sz="1400">
                <a:latin typeface="メイリオ"/>
                <a:ea typeface="メイリオ"/>
              </a:rPr>
              <a:t>します</a:t>
            </a:r>
            <a:r>
              <a:rPr lang="ja-JP" altLang="en-US" sz="1400">
                <a:latin typeface="メイリオ"/>
                <a:ea typeface="メイリオ"/>
              </a:rPr>
              <a:t>。</a:t>
            </a:r>
            <a:r>
              <a:rPr lang="ja-JP" altLang="en-US" sz="1600">
                <a:latin typeface="メイリオ"/>
                <a:ea typeface="メイリオ"/>
              </a:rPr>
              <a:t> </a:t>
            </a:r>
            <a:endParaRPr kumimoji="1" lang="ja-JP" altLang="en-US" sz="1400" dirty="0">
              <a:latin typeface="メイリオ"/>
              <a:ea typeface="メイリオ"/>
              <a:cs typeface="メイリオ" panose="020B0604030504040204" pitchFamily="50" charset="-128"/>
            </a:endParaRPr>
          </a:p>
        </p:txBody>
      </p:sp>
      <p:pic>
        <p:nvPicPr>
          <p:cNvPr id="1109" name="Picture 4" descr="C:\Users\S0008227\Downloads\pc_header_logo.png"/>
          <p:cNvPicPr>
            <a:picLocks noChangeAspect="1" noChangeArrowheads="1"/>
          </p:cNvPicPr>
          <p:nvPr/>
        </p:nvPicPr>
        <p:blipFill>
          <a:blip r:embed="rId1"/>
          <a:srcRect l="1433" r="71600"/>
          <a:stretch>
            <a:fillRect/>
          </a:stretch>
        </p:blipFill>
        <p:spPr>
          <a:xfrm>
            <a:off x="44625" y="47301"/>
            <a:ext cx="388809" cy="329086"/>
          </a:xfrm>
          <a:prstGeom prst="rect">
            <a:avLst/>
          </a:prstGeom>
          <a:noFill/>
        </p:spPr>
      </p:pic>
      <p:sp>
        <p:nvSpPr>
          <p:cNvPr id="1110" name="テキスト ボックス 4"/>
          <p:cNvSpPr txBox="1"/>
          <p:nvPr/>
        </p:nvSpPr>
        <p:spPr>
          <a:xfrm>
            <a:off x="411729" y="39351"/>
            <a:ext cx="1334763" cy="460772"/>
          </a:xfrm>
          <a:prstGeom prst="rect">
            <a:avLst/>
          </a:prstGeom>
          <a:noFill/>
        </p:spPr>
        <p:txBody>
          <a:bodyPr wrap="square" rtlCol="0">
            <a:spAutoFit/>
          </a:bodyPr>
          <a:lstStyle/>
          <a:p>
            <a:r>
              <a:rPr kumimoji="1" lang="ja-JP" altLang="en-US" sz="2400" b="1" dirty="0" smtClean="0">
                <a:solidFill>
                  <a:srgbClr val="00B050"/>
                </a:solidFill>
                <a:latin typeface="メイリオ" panose="020B0604030504040204" pitchFamily="50" charset="-128"/>
                <a:ea typeface="メイリオ" panose="020B0604030504040204" pitchFamily="50" charset="-128"/>
                <a:cs typeface="メイリオ" panose="020B0604030504040204" pitchFamily="50" charset="-128"/>
              </a:rPr>
              <a:t>精華町</a:t>
            </a:r>
            <a:endParaRPr kumimoji="1" lang="ja-JP" altLang="en-US" sz="1600" b="1" dirty="0">
              <a:solidFill>
                <a:srgbClr val="00B05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1" name="角丸四角形 14"/>
          <p:cNvSpPr/>
          <p:nvPr/>
        </p:nvSpPr>
        <p:spPr>
          <a:xfrm>
            <a:off x="183293" y="2483831"/>
            <a:ext cx="3069478" cy="32385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rPr>
              <a:t>　交付対象者</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2" name="テキスト ボックス 18"/>
          <p:cNvSpPr txBox="1"/>
          <p:nvPr/>
        </p:nvSpPr>
        <p:spPr>
          <a:xfrm>
            <a:off x="125555" y="2809017"/>
            <a:ext cx="6444743" cy="953214"/>
          </a:xfrm>
          <a:prstGeom prst="rect">
            <a:avLst/>
          </a:prstGeom>
          <a:noFill/>
        </p:spPr>
        <p:txBody>
          <a:bodyPr wrap="square" rtlCol="0">
            <a:spAutoFit/>
          </a:bodyPr>
          <a:lstStyle/>
          <a:p>
            <a:pPr algn="l"/>
            <a:r>
              <a:rPr lang="ja-JP" altLang="en-US" sz="1400">
                <a:latin typeface="メイリオ"/>
                <a:ea typeface="メイリオ"/>
              </a:rPr>
              <a:t>　交付対象者は次の①～③全てを満たす</a:t>
            </a:r>
            <a:r>
              <a:rPr lang="ja-JP" altLang="en-US" sz="1400" b="0" u="none">
                <a:latin typeface="メイリオ"/>
                <a:ea typeface="メイリオ"/>
              </a:rPr>
              <a:t>農業者又は事業所</a:t>
            </a:r>
            <a:endParaRPr lang="en-US" altLang="ja-JP" sz="1600" b="1" u="sng" dirty="0" smtClean="0">
              <a:latin typeface="メイリオ"/>
              <a:ea typeface="メイリオ"/>
              <a:cs typeface="メイリオ" panose="020B0604030504040204" pitchFamily="50" charset="-128"/>
            </a:endParaRPr>
          </a:p>
          <a:p>
            <a:pPr algn="l"/>
            <a:r>
              <a:rPr lang="ja-JP" altLang="en-US" sz="1400">
                <a:latin typeface="メイリオ"/>
                <a:ea typeface="メイリオ"/>
              </a:rPr>
              <a:t>　</a:t>
            </a:r>
            <a:r>
              <a:rPr lang="ja-JP" altLang="en-US" sz="1400">
                <a:latin typeface="メイリオ"/>
                <a:ea typeface="メイリオ"/>
              </a:rPr>
              <a:t>①</a:t>
            </a:r>
            <a:r>
              <a:rPr lang="ja-JP" altLang="en-US" sz="1400">
                <a:latin typeface="メイリオ"/>
                <a:ea typeface="メイリオ"/>
              </a:rPr>
              <a:t>精華町に住所または事業所がある。</a:t>
            </a:r>
            <a:r>
              <a:rPr lang="ja-JP" altLang="en-US" sz="1400">
                <a:latin typeface="メイリオ"/>
                <a:ea typeface="メイリオ"/>
              </a:rPr>
              <a:t>②</a:t>
            </a:r>
            <a:r>
              <a:rPr lang="ja-JP" altLang="en-US" sz="1400">
                <a:latin typeface="メイリオ"/>
                <a:ea typeface="メイリオ"/>
              </a:rPr>
              <a:t>申請日時点で精華町の農地台帳において</a:t>
            </a:r>
            <a:r>
              <a:rPr lang="ja-JP" altLang="en-US" sz="1400">
                <a:latin typeface="メイリオ"/>
                <a:ea typeface="メイリオ"/>
              </a:rPr>
              <a:t>農地耕</a:t>
            </a:r>
            <a:r>
              <a:rPr lang="ja-JP" altLang="en-US" sz="1400">
                <a:latin typeface="メイリオ"/>
                <a:ea typeface="メイリオ"/>
              </a:rPr>
              <a:t>作権を有</a:t>
            </a:r>
            <a:r>
              <a:rPr lang="ja-JP" altLang="en-US" sz="1400">
                <a:latin typeface="メイリオ"/>
                <a:ea typeface="メイリオ"/>
              </a:rPr>
              <a:t>する。</a:t>
            </a:r>
            <a:r>
              <a:rPr lang="ja-JP" altLang="en-US" sz="1400">
                <a:latin typeface="メイリオ"/>
                <a:ea typeface="メイリオ"/>
              </a:rPr>
              <a:t>③</a:t>
            </a:r>
            <a:r>
              <a:rPr lang="ja-JP" altLang="en-US" sz="1400" b="0" u="none">
                <a:latin typeface="メイリオ"/>
                <a:ea typeface="メイリオ"/>
              </a:rPr>
              <a:t>令和8年1月以降に</a:t>
            </a:r>
            <a:r>
              <a:rPr lang="ja-JP" altLang="en-US" sz="1400" b="0" u="none">
                <a:latin typeface="メイリオ"/>
                <a:ea typeface="メイリオ"/>
              </a:rPr>
              <a:t>農作物を販売している。</a:t>
            </a:r>
            <a:r>
              <a:rPr lang="ja-JP" altLang="en-US" sz="1400" b="1" u="sng">
                <a:latin typeface="メイリオ"/>
                <a:ea typeface="メイリオ"/>
              </a:rPr>
              <a:t>※</a:t>
            </a:r>
            <a:r>
              <a:rPr lang="ja-JP" altLang="en-US" sz="1400" b="1" u="sng">
                <a:latin typeface="メイリオ"/>
                <a:ea typeface="メイリオ"/>
              </a:rPr>
              <a:t>同一世帯は１つの農業者とします。</a:t>
            </a:r>
            <a:r>
              <a:rPr lang="ja-JP" altLang="en-US" sz="1400" b="1" u="sng">
                <a:latin typeface="メイリオ"/>
                <a:ea typeface="メイリオ"/>
              </a:rPr>
              <a:t>※</a:t>
            </a:r>
            <a:r>
              <a:rPr lang="ja-JP" altLang="en-US" sz="1400" b="1" u="sng">
                <a:latin typeface="メイリオ"/>
                <a:ea typeface="メイリオ"/>
              </a:rPr>
              <a:t>委任状による申請はできません。</a:t>
            </a:r>
            <a:endParaRPr lang="ja-JP" altLang="en-US" sz="1400" b="1" u="sng">
              <a:latin typeface="メイリオ"/>
              <a:ea typeface="メイリオ"/>
            </a:endParaRPr>
          </a:p>
        </p:txBody>
      </p:sp>
      <p:sp>
        <p:nvSpPr>
          <p:cNvPr id="1113" name="角丸四角形 43"/>
          <p:cNvSpPr/>
          <p:nvPr/>
        </p:nvSpPr>
        <p:spPr>
          <a:xfrm>
            <a:off x="96888" y="7670933"/>
            <a:ext cx="6410741" cy="975707"/>
          </a:xfrm>
          <a:prstGeom prst="roundRect">
            <a:avLst>
              <a:gd name="adj" fmla="val 11905"/>
            </a:avLst>
          </a:prstGeom>
          <a:gradFill>
            <a:gsLst>
              <a:gs pos="0">
                <a:schemeClr val="accent3">
                  <a:tint val="50000"/>
                  <a:satMod val="300000"/>
                </a:schemeClr>
              </a:gs>
              <a:gs pos="0">
                <a:schemeClr val="accent3">
                  <a:tint val="15000"/>
                  <a:satMod val="350000"/>
                </a:schemeClr>
              </a:gs>
            </a:gsLst>
            <a:lin ang="16200000" scaled="0"/>
            <a:tileRect/>
          </a:gra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4" name="角丸四角形 44"/>
          <p:cNvSpPr/>
          <p:nvPr/>
        </p:nvSpPr>
        <p:spPr>
          <a:xfrm>
            <a:off x="122863" y="7306379"/>
            <a:ext cx="3069478" cy="369337"/>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ja-JP" altLang="en-US" b="1" u="none"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u="none" dirty="0" smtClean="0">
                <a:latin typeface="メイリオ" panose="020B0604030504040204" pitchFamily="50" charset="-128"/>
                <a:ea typeface="メイリオ" panose="020B0604030504040204" pitchFamily="50" charset="-128"/>
                <a:cs typeface="メイリオ" panose="020B0604030504040204" pitchFamily="50" charset="-128"/>
              </a:rPr>
              <a:t>申請について</a:t>
            </a:r>
            <a:endParaRPr kumimoji="1" lang="ja-JP" altLang="en-US" b="1" u="none"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5" name="テキスト ボックス 45"/>
          <p:cNvSpPr txBox="1"/>
          <p:nvPr/>
        </p:nvSpPr>
        <p:spPr>
          <a:xfrm>
            <a:off x="191452" y="7454812"/>
            <a:ext cx="6340167" cy="1168658"/>
          </a:xfrm>
          <a:prstGeom prst="rect">
            <a:avLst/>
          </a:prstGeom>
          <a:noFill/>
        </p:spPr>
        <p:txBody>
          <a:bodyPr wrap="square" rtlCol="0">
            <a:spAutoFit/>
          </a:bodyPr>
          <a:lstStyle/>
          <a:p>
            <a:endParaRPr lang="ja-JP" altLang="en-US" sz="1400" dirty="0" smtClean="0">
              <a:latin typeface="メイリオ"/>
              <a:ea typeface="メイリオ"/>
              <a:cs typeface="メイリオ" panose="020B0604030504040204" pitchFamily="50" charset="-128"/>
            </a:endParaRPr>
          </a:p>
          <a:p>
            <a:r>
              <a:rPr lang="ja-JP" altLang="en-US" sz="1400" b="0" u="none" dirty="0" smtClean="0">
                <a:latin typeface="メイリオ"/>
                <a:ea typeface="メイリオ"/>
                <a:cs typeface="メイリオ" panose="020B0604030504040204" pitchFamily="50" charset="-128"/>
              </a:rPr>
              <a:t>※</a:t>
            </a:r>
            <a:r>
              <a:rPr lang="ja-JP" altLang="en-US" sz="1400" b="1" u="sng" dirty="0" smtClean="0">
                <a:latin typeface="メイリオ"/>
                <a:ea typeface="メイリオ"/>
                <a:cs typeface="メイリオ" panose="020B0604030504040204" pitchFamily="50" charset="-128"/>
              </a:rPr>
              <a:t>申請前に、必ずチェックシートで交付対象者であるかどうか確認してください。</a:t>
            </a:r>
            <a:endParaRPr lang="ja-JP" altLang="en-US" sz="1400" b="0" u="none" dirty="0" smtClean="0">
              <a:latin typeface="メイリオ"/>
              <a:ea typeface="メイリオ"/>
              <a:cs typeface="メイリオ" panose="020B0604030504040204" pitchFamily="50" charset="-128"/>
            </a:endParaRPr>
          </a:p>
          <a:p>
            <a:r>
              <a:rPr lang="ja-JP" altLang="en-US" sz="1400" b="0" u="none" dirty="0" smtClean="0">
                <a:latin typeface="メイリオ"/>
                <a:ea typeface="メイリオ"/>
                <a:cs typeface="メイリオ" panose="020B0604030504040204" pitchFamily="50" charset="-128"/>
              </a:rPr>
              <a:t>申請される場合は、チェックシートに記載の該当する（A～D）書類を作成及び添付の上、役場農政課に申請してください。</a:t>
            </a:r>
            <a:endParaRPr lang="ja-JP" altLang="en-US" sz="1100" dirty="0" smtClean="0">
              <a:latin typeface="メイリオ"/>
              <a:ea typeface="メイリオ"/>
              <a:cs typeface="メイリオ" panose="020B0604030504040204" pitchFamily="50" charset="-128"/>
            </a:endParaRPr>
          </a:p>
        </p:txBody>
      </p:sp>
      <p:sp>
        <p:nvSpPr>
          <p:cNvPr id="1116" name="角丸四角形 46"/>
          <p:cNvSpPr/>
          <p:nvPr/>
        </p:nvSpPr>
        <p:spPr>
          <a:xfrm>
            <a:off x="108727" y="9036925"/>
            <a:ext cx="6421250" cy="588825"/>
          </a:xfrm>
          <a:prstGeom prst="roundRect">
            <a:avLst/>
          </a:prstGeom>
          <a:gradFill>
            <a:gsLst>
              <a:gs pos="0">
                <a:schemeClr val="accent3">
                  <a:tint val="50000"/>
                  <a:satMod val="300000"/>
                </a:schemeClr>
              </a:gs>
              <a:gs pos="0">
                <a:schemeClr val="accent3">
                  <a:tint val="15000"/>
                  <a:satMod val="350000"/>
                </a:schemeClr>
              </a:gs>
            </a:gsLst>
            <a:lin ang="16200000" scaled="0"/>
            <a:tileRect/>
          </a:gra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7" name="角丸四角形 47"/>
          <p:cNvSpPr/>
          <p:nvPr/>
        </p:nvSpPr>
        <p:spPr>
          <a:xfrm>
            <a:off x="108727" y="8732083"/>
            <a:ext cx="3069833" cy="371341"/>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ja-JP" altLang="en-US" b="1" u="none" dirty="0">
                <a:latin typeface="メイリオ" panose="020B0604030504040204" pitchFamily="50" charset="-128"/>
                <a:ea typeface="メイリオ" panose="020B0604030504040204" pitchFamily="50" charset="-128"/>
                <a:cs typeface="メイリオ" panose="020B0604030504040204" pitchFamily="50" charset="-128"/>
              </a:rPr>
              <a:t>　問い合わせ先</a:t>
            </a:r>
            <a:endParaRPr lang="ja-JP" altLang="en-US" b="1" u="none"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8" name="テキスト ボックス 48"/>
          <p:cNvSpPr txBox="1"/>
          <p:nvPr/>
        </p:nvSpPr>
        <p:spPr>
          <a:xfrm>
            <a:off x="191451" y="9103423"/>
            <a:ext cx="6298717" cy="522327"/>
          </a:xfrm>
          <a:prstGeom prst="rect">
            <a:avLst/>
          </a:prstGeom>
          <a:noFill/>
        </p:spPr>
        <p:txBody>
          <a:bodyPr wrap="square" rtlCol="0">
            <a:spAutoFit/>
          </a:bodyPr>
          <a:lstStyle/>
          <a:p>
            <a:r>
              <a:rPr lang="ja-JP" altLang="ja-JP" sz="1400" dirty="0" smtClean="0">
                <a:latin typeface="メイリオ" panose="020B0604030504040204" pitchFamily="50" charset="-128"/>
                <a:ea typeface="メイリオ" panose="020B0604030504040204" pitchFamily="50" charset="-128"/>
                <a:cs typeface="メイリオ" panose="020B0604030504040204" pitchFamily="50" charset="-128"/>
              </a:rPr>
              <a:t>精華町</a:t>
            </a:r>
            <a:r>
              <a:rPr lang="ja-JP" altLang="ja-JP" sz="1400" dirty="0">
                <a:latin typeface="メイリオ" panose="020B0604030504040204" pitchFamily="50" charset="-128"/>
                <a:ea typeface="メイリオ" panose="020B0604030504040204" pitchFamily="50" charset="-128"/>
                <a:cs typeface="メイリオ" panose="020B0604030504040204" pitchFamily="50" charset="-128"/>
              </a:rPr>
              <a:t>役場　農政課　農業振興係  </a:t>
            </a:r>
            <a:endParaRPr lang="ja-JP"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TEL : </a:t>
            </a:r>
            <a:r>
              <a:rPr lang="ja-JP" altLang="ja-JP" sz="1400" dirty="0" smtClean="0">
                <a:latin typeface="メイリオ" panose="020B0604030504040204" pitchFamily="50" charset="-128"/>
                <a:ea typeface="メイリオ" panose="020B0604030504040204" pitchFamily="50" charset="-128"/>
                <a:cs typeface="メイリオ" panose="020B0604030504040204" pitchFamily="50" charset="-128"/>
              </a:rPr>
              <a:t>０７７４－９５－１９０３  </a:t>
            </a:r>
            <a:r>
              <a:rPr lang="ja-JP" altLang="ja-JP" sz="14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mail : nousei@town.seika.lg.jp</a:t>
            </a:r>
            <a:endParaRPr lang="en-US" altLang="ja-JP" sz="1400" dirty="0" smtClean="0">
              <a:latin typeface="メイリオ"/>
              <a:ea typeface="メイリオ"/>
              <a:cs typeface="メイリオ" panose="020B0604030504040204" pitchFamily="50" charset="-128"/>
            </a:endParaRPr>
          </a:p>
        </p:txBody>
      </p:sp>
      <p:sp>
        <p:nvSpPr>
          <p:cNvPr id="1119" name="角丸四角形 26"/>
          <p:cNvSpPr/>
          <p:nvPr/>
        </p:nvSpPr>
        <p:spPr>
          <a:xfrm>
            <a:off x="42435" y="4212350"/>
            <a:ext cx="6466879" cy="3021853"/>
          </a:xfrm>
          <a:prstGeom prst="roundRect">
            <a:avLst/>
          </a:prstGeom>
          <a:gradFill>
            <a:gsLst>
              <a:gs pos="0">
                <a:schemeClr val="accent3">
                  <a:tint val="50000"/>
                  <a:satMod val="300000"/>
                </a:schemeClr>
              </a:gs>
              <a:gs pos="0">
                <a:schemeClr val="accent3">
                  <a:tint val="15000"/>
                  <a:satMod val="350000"/>
                </a:schemeClr>
              </a:gs>
            </a:gsLst>
            <a:lin ang="16200000" scaled="0"/>
            <a:tileRect/>
          </a:gra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20" name="角丸四角形 25"/>
          <p:cNvSpPr/>
          <p:nvPr/>
        </p:nvSpPr>
        <p:spPr>
          <a:xfrm>
            <a:off x="123218" y="3886226"/>
            <a:ext cx="3069478" cy="32385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rPr>
              <a:t>　交付金額</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21" name="テキスト ボックス 27"/>
          <p:cNvSpPr txBox="1"/>
          <p:nvPr/>
        </p:nvSpPr>
        <p:spPr>
          <a:xfrm>
            <a:off x="239030" y="4229503"/>
            <a:ext cx="6335812" cy="3107650"/>
          </a:xfrm>
          <a:prstGeom prst="rect">
            <a:avLst/>
          </a:prstGeom>
          <a:noFill/>
        </p:spPr>
        <p:txBody>
          <a:bodyPr wrap="square" rtlCol="0">
            <a:spAutoFit/>
          </a:bodyPr>
          <a:lstStyle/>
          <a:p>
            <a:pPr algn="l"/>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農業資材の購入にかかる経費の2分の1</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0" u="none">
                <a:latin typeface="メイリオ"/>
                <a:ea typeface="メイリオ"/>
              </a:rPr>
              <a:t>※</a:t>
            </a:r>
            <a:r>
              <a:rPr lang="ja-JP" altLang="en-US" sz="1400" b="0" u="none">
                <a:latin typeface="メイリオ"/>
                <a:ea typeface="メイリオ"/>
              </a:rPr>
              <a:t>令和8年1月以降に購入した資材の経費に限る。</a:t>
            </a:r>
            <a:endParaRPr lang="ja-JP" altLang="en-US" sz="1400" b="0" u="none"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※１年度につき対象者１人につき</a:t>
            </a:r>
            <a:r>
              <a:rPr lang="ja-JP" altLang="en-US" sz="1400" b="0" u="sng" dirty="0" smtClean="0">
                <a:latin typeface="メイリオ"/>
                <a:ea typeface="メイリオ"/>
                <a:cs typeface="メイリオ" panose="020B0604030504040204" pitchFamily="50" charset="-128"/>
              </a:rPr>
              <a:t>１回限りの交</a:t>
            </a:r>
            <a:r>
              <a:rPr lang="ja-JP" altLang="en-US" sz="1400" b="0" u="sng" dirty="0" smtClean="0">
                <a:latin typeface="メイリオ"/>
                <a:ea typeface="メイリオ"/>
                <a:cs typeface="メイリオ" panose="020B0604030504040204" pitchFamily="50" charset="-128"/>
              </a:rPr>
              <a:t>付</a:t>
            </a:r>
            <a:r>
              <a:rPr lang="ja-JP" altLang="en-US" sz="1400" b="0" dirty="0" smtClean="0">
                <a:latin typeface="メイリオ"/>
                <a:ea typeface="メイリオ"/>
                <a:cs typeface="メイリオ" panose="020B0604030504040204" pitchFamily="50" charset="-128"/>
              </a:rPr>
              <a:t>。</a:t>
            </a:r>
            <a:endParaRPr lang="ja-JP" altLang="en-US" b="0"/>
          </a:p>
          <a:p>
            <a:pPr algn="l"/>
            <a:r>
              <a:rPr lang="ja-JP" altLang="en-US" sz="1400" b="0" dirty="0" smtClean="0">
                <a:latin typeface="メイリオ"/>
                <a:ea typeface="メイリオ"/>
                <a:cs typeface="メイリオ" panose="020B0604030504040204" pitchFamily="50" charset="-128"/>
              </a:rPr>
              <a:t>　　※</a:t>
            </a:r>
            <a:r>
              <a:rPr lang="ja-JP" altLang="en-US" sz="1400" b="0" u="sng" dirty="0" smtClean="0">
                <a:latin typeface="メイリオ"/>
                <a:ea typeface="メイリオ"/>
                <a:cs typeface="メイリオ" panose="020B0604030504040204" pitchFamily="50" charset="-128"/>
              </a:rPr>
              <a:t>他の補助金の交付を受けた資材は対象外</a:t>
            </a:r>
            <a:r>
              <a:rPr lang="ja-JP" altLang="en-US" sz="1400" b="0" dirty="0" smtClean="0">
                <a:latin typeface="メイリオ"/>
                <a:ea typeface="メイリオ"/>
                <a:cs typeface="メイリオ" panose="020B0604030504040204" pitchFamily="50" charset="-128"/>
              </a:rPr>
              <a:t>です。</a:t>
            </a:r>
            <a:endParaRPr lang="ja-JP" altLang="en-US"/>
          </a:p>
          <a:p>
            <a:pPr algn="l"/>
            <a:r>
              <a:rPr lang="ja-JP" altLang="en-US" sz="1400" b="0" dirty="0" smtClean="0">
                <a:latin typeface="メイリオ"/>
                <a:ea typeface="メイリオ"/>
                <a:cs typeface="メイリオ" panose="020B0604030504040204" pitchFamily="50" charset="-128"/>
              </a:rPr>
              <a:t>　　※農業以外に使用できる汎用性の高いもの（長靴、作業服など）や、用</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途の判別しにくいもの（燃料、光熱水費など）は対象外です。</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上限額：●</a:t>
            </a:r>
            <a:r>
              <a:rPr lang="ja-JP" altLang="en-US" sz="1400" b="0" dirty="0" smtClean="0">
                <a:latin typeface="メイリオ"/>
                <a:ea typeface="メイリオ"/>
                <a:cs typeface="メイリオ" panose="020B0604030504040204" pitchFamily="50" charset="-128"/>
              </a:rPr>
              <a:t>精華町の農地台帳において耕作権を有する農地が30a以上50a</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未</a:t>
            </a:r>
            <a:r>
              <a:rPr lang="ja-JP" altLang="en-US" sz="1400" b="0" dirty="0" smtClean="0">
                <a:latin typeface="メイリオ"/>
                <a:ea typeface="メイリオ"/>
                <a:cs typeface="メイリオ" panose="020B0604030504040204" pitchFamily="50" charset="-128"/>
              </a:rPr>
              <a:t>満又は年間販売額が50万円以上100万円未満</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a:t>
            </a:r>
            <a:r>
              <a:rPr lang="ja-JP" altLang="en-US" sz="1400" b="1" u="sng" dirty="0" smtClean="0">
                <a:latin typeface="メイリオ"/>
                <a:ea typeface="メイリオ"/>
                <a:cs typeface="メイリオ" panose="020B0604030504040204" pitchFamily="50" charset="-128"/>
              </a:rPr>
              <a:t>上限3万円</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精華町の農地台帳において耕作権を有する農地が50a以上又は</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　</a:t>
            </a:r>
            <a:r>
              <a:rPr lang="ja-JP" altLang="en-US" sz="1400" b="0" dirty="0" smtClean="0">
                <a:latin typeface="メイリオ"/>
                <a:ea typeface="メイリオ"/>
                <a:cs typeface="メイリオ" panose="020B0604030504040204" pitchFamily="50" charset="-128"/>
              </a:rPr>
              <a:t>年間販売額が100万円以上</a:t>
            </a:r>
            <a:r>
              <a:rPr lang="ja-JP" altLang="en-US" sz="1400" b="0" dirty="0" smtClean="0">
                <a:latin typeface="メイリオ"/>
                <a:ea typeface="メイリオ"/>
                <a:cs typeface="メイリオ" panose="020B0604030504040204" pitchFamily="50" charset="-128"/>
              </a:rPr>
              <a:t>　</a:t>
            </a:r>
            <a:endParaRPr lang="ja-JP" altLang="en-US" sz="1400" b="0" dirty="0" smtClean="0">
              <a:latin typeface="メイリオ"/>
              <a:ea typeface="メイリオ"/>
              <a:cs typeface="メイリオ" panose="020B0604030504040204" pitchFamily="50" charset="-128"/>
            </a:endParaRPr>
          </a:p>
          <a:p>
            <a:pPr algn="l"/>
            <a:r>
              <a:rPr lang="ja-JP" altLang="en-US" sz="1400" b="0" dirty="0" smtClean="0">
                <a:latin typeface="メイリオ"/>
                <a:ea typeface="メイリオ"/>
                <a:cs typeface="メイリオ" panose="020B0604030504040204" pitchFamily="50" charset="-128"/>
              </a:rPr>
              <a:t>　　　　　　　　　　　　　　　　　　→</a:t>
            </a:r>
            <a:r>
              <a:rPr lang="ja-JP" altLang="en-US" sz="1400" b="1" u="sng" dirty="0" smtClean="0">
                <a:latin typeface="メイリオ"/>
                <a:ea typeface="メイリオ"/>
                <a:cs typeface="メイリオ" panose="020B0604030504040204" pitchFamily="50" charset="-128"/>
              </a:rPr>
              <a:t>上限5万円</a:t>
            </a:r>
            <a:endParaRPr lang="ja-JP" altLang="en-US" sz="1400" b="0" dirty="0" smtClean="0">
              <a:latin typeface="メイリオ"/>
              <a:ea typeface="メイリオ"/>
              <a:cs typeface="メイリオ" panose="020B0604030504040204" pitchFamily="50" charset="-128"/>
            </a:endParaRPr>
          </a:p>
          <a:p>
            <a:pPr algn="l"/>
            <a:r>
              <a:rPr lang="ja-JP" altLang="en-US" sz="1400" b="0">
                <a:latin typeface="メイリオ"/>
                <a:ea typeface="メイリオ"/>
              </a:rPr>
              <a:t>　</a:t>
            </a:r>
            <a:endParaRPr lang="ja-JP" altLang="en-US" sz="1400" b="0" u="sng" dirty="0" smtClean="0">
              <a:latin typeface="メイリオ"/>
              <a:ea typeface="メイリオ"/>
              <a:cs typeface="メイリオ" panose="020B0604030504040204" pitchFamily="50" charset="-128"/>
            </a:endParaRPr>
          </a:p>
        </p:txBody>
      </p:sp>
      <p:sp>
        <p:nvSpPr>
          <p:cNvPr id="1122" name="テキスト ボックス 29"/>
          <p:cNvSpPr txBox="1"/>
          <p:nvPr/>
        </p:nvSpPr>
        <p:spPr>
          <a:xfrm>
            <a:off x="40472" y="376387"/>
            <a:ext cx="5474862" cy="1337935"/>
          </a:xfrm>
          <a:prstGeom prst="rect">
            <a:avLst/>
          </a:prstGeom>
          <a:noFill/>
        </p:spPr>
        <p:txBody>
          <a:bodyPr wrap="square" rtlCol="0">
            <a:spAutoFit/>
          </a:bodyPr>
          <a:lstStyle/>
          <a:p>
            <a:r>
              <a:rPr lang="ja-JP" altLang="en-US" sz="2700" b="1" i="0">
                <a:solidFill>
                  <a:srgbClr val="002060"/>
                </a:solidFill>
                <a:latin typeface="メイリオ"/>
                <a:ea typeface="メイリオ"/>
              </a:rPr>
              <a:t>物価高騰により、経費負担が増大している町内の販売農業者を支援します。</a:t>
            </a:r>
            <a:endParaRPr lang="ja-JP" altLang="en-US" sz="2700" b="1" i="0">
              <a:solidFill>
                <a:srgbClr val="002060"/>
              </a:solidFill>
              <a:latin typeface="メイリオ"/>
              <a:ea typeface="メイリオ"/>
            </a:endParaRPr>
          </a:p>
        </p:txBody>
      </p:sp>
      <p:sp>
        <p:nvSpPr>
          <p:cNvPr id="1123" name="楕円 25"/>
          <p:cNvSpPr/>
          <p:nvPr/>
        </p:nvSpPr>
        <p:spPr>
          <a:xfrm>
            <a:off x="5441159" y="91400"/>
            <a:ext cx="1416445" cy="1384702"/>
          </a:xfrm>
          <a:prstGeom prst="ellipse">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24" name="テキスト ボックス 26"/>
          <p:cNvSpPr txBox="1"/>
          <p:nvPr/>
        </p:nvSpPr>
        <p:spPr>
          <a:xfrm>
            <a:off x="5232457" y="209274"/>
            <a:ext cx="1746154" cy="1584156"/>
          </a:xfrm>
          <a:prstGeom prst="rect">
            <a:avLst/>
          </a:prstGeom>
          <a:noFill/>
        </p:spPr>
        <p:txBody>
          <a:bodyPr wrap="square" rtlCol="0">
            <a:spAutoFit/>
          </a:bodyPr>
          <a:lstStyle/>
          <a:p>
            <a:pPr algn="ctr"/>
            <a:r>
              <a:rPr lang="ja-JP" altLang="en-US" sz="1600" b="1" u="sng"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申請期間</a:t>
            </a:r>
            <a:endParaRPr lang="en-US" altLang="ja-JP" sz="1600" b="1" u="sng"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endParaRPr lang="en-US" altLang="ja-JP" sz="400" b="1" u="sng"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令和８年</a:t>
            </a:r>
            <a:endParaRPr sz="1600">
              <a:solidFill>
                <a:schemeClr val="bg1"/>
              </a:solidFill>
            </a:endParaRPr>
          </a:p>
          <a:p>
            <a:pPr algn="ctr"/>
            <a:r>
              <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12</a:t>
            </a:r>
            <a:r>
              <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月28</a:t>
            </a:r>
            <a:r>
              <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日（月</a:t>
            </a:r>
            <a:r>
              <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5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まで</a:t>
            </a:r>
            <a:endParaRPr lang="ja-JP" altLang="en-US" sz="16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sz="1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471932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1619</TotalTime>
  <Words>324</Words>
  <Application>JUST Focus</Application>
  <Paragraphs>37</Paragraph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精華町では新型コロナウイルス対応融資制度の活用や、国、京都府の新型コロナウイルス感染症対策の補助金の交付を受けて、事業の継続に取り組む事業者の皆さまに給付金を支給します。</vt:lpstr>
      <vt:lpstr>PowerPoint プレゼンテーション</vt:lpstr>
    </vt:vector>
  </TitlesOfParts>
  <LinksUpToDate>false</LinksUpToDate>
  <SharedDoc>false</SharedDoc>
  <HyperlinksChanged>false</HyperlinksChanged>
  <AppVersion>4.1.7</AppVersion>
  <PresentationFormat>ユーザー設定</PresentationFormat>
  <Slides>1</Slides>
  <Notes>1</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新型コロナウイルス感染症拡大の影響を受けている精華町内の事業者について、売上減少による資金繰りの安定を図ることを目的に新型コロナウイルス対応の融資制度を活用し、事業継続に努める事業者と、国や京都府の新型コロナウイルス感染症対策の補助金の交付を受けて、感染防止対策及び業務改善・売上向上に取り組む事業者を支援することを目的として、町から「事業者おうえん給付金」を支給します。</dc:title>
  <dc:creator>福井 大相</dc:creator>
  <cp:lastModifiedBy>黒田 成代</cp:lastModifiedBy>
  <cp:lastPrinted>2020-10-11T23:46:09Z</cp:lastPrinted>
  <dcterms:created xsi:type="dcterms:W3CDTF">2020-08-27T10:51:27Z</dcterms:created>
  <dcterms:modified xsi:type="dcterms:W3CDTF">2026-05-25T10:13:07Z</dcterms:modified>
  <cp:revision>207</cp:revision>
</cp:coreProperties>
</file>

<file path=docProps/custom.xml><?xml version="1.0" encoding="utf-8"?>
<Properties xmlns:vt="http://schemas.openxmlformats.org/officeDocument/2006/docPropsVTypes" xmlns="http://schemas.openxmlformats.org/officeDocument/2006/custom-properties">
  <property fmtid="{D5CDD505-2E9C-101B-9397-08002B2CF9AE}" pid="2" name="NXPowerLiteLastOptimized">
    <vt:lpwstr>83068</vt:lpwstr>
  </property>
  <property fmtid="{D5CDD505-2E9C-101B-9397-08002B2CF9AE}" pid="3" name="NXPowerLiteSettings">
    <vt:lpwstr>C74006B004C800</vt:lpwstr>
  </property>
  <property fmtid="{D5CDD505-2E9C-101B-9397-08002B2CF9AE}" pid="4" name="NXPowerLiteVersion">
    <vt:lpwstr>S7.1.18</vt:lpwstr>
  </property>
</Properties>
</file>